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1" r:id="rId17"/>
    <p:sldId id="273" r:id="rId18"/>
    <p:sldId id="272" r:id="rId19"/>
    <p:sldId id="274" r:id="rId20"/>
    <p:sldId id="275" r:id="rId2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strygacz\Desktop\ESTADISTICAS%20DE%20INGRESOS%20DE%20CAMIONES%20A%20EF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strygacz\Desktop\Proyecto\ESTADISTICAS%20DE%20INGRESOS%20DE%20CAMIONES%20A%20EF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/>
              <a:t>CAMIONES INGRESADOS POR DÍA - TOTALES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ESTADISTICAS!$C$4</c:f>
              <c:strCache>
                <c:ptCount val="1"/>
                <c:pt idx="0">
                  <c:v>CAMIONES INGRESADOS POR DIA</c:v>
                </c:pt>
              </c:strCache>
            </c:strRef>
          </c:tx>
          <c:invertIfNegative val="0"/>
          <c:cat>
            <c:strRef>
              <c:f>ESTADISTICAS!$A$5:$A$9</c:f>
              <c:strCache>
                <c:ptCount val="5"/>
                <c:pt idx="0">
                  <c:v>LUNES</c:v>
                </c:pt>
                <c:pt idx="1">
                  <c:v>MARTES</c:v>
                </c:pt>
                <c:pt idx="2">
                  <c:v>MIÉRCOLES</c:v>
                </c:pt>
                <c:pt idx="3">
                  <c:v>JUEVES</c:v>
                </c:pt>
                <c:pt idx="4">
                  <c:v>VIERNES</c:v>
                </c:pt>
              </c:strCache>
            </c:strRef>
          </c:cat>
          <c:val>
            <c:numRef>
              <c:f>ESTADISTICAS!$C$5:$C$9</c:f>
              <c:numCache>
                <c:formatCode>0</c:formatCode>
                <c:ptCount val="5"/>
                <c:pt idx="0">
                  <c:v>4.7692307692307692</c:v>
                </c:pt>
                <c:pt idx="1">
                  <c:v>7.1538461538461542</c:v>
                </c:pt>
                <c:pt idx="2">
                  <c:v>7.2692307692307692</c:v>
                </c:pt>
                <c:pt idx="3">
                  <c:v>8.7307692307692299</c:v>
                </c:pt>
                <c:pt idx="4">
                  <c:v>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710336"/>
        <c:axId val="21711872"/>
      </c:barChart>
      <c:catAx>
        <c:axId val="21710336"/>
        <c:scaling>
          <c:orientation val="minMax"/>
        </c:scaling>
        <c:delete val="0"/>
        <c:axPos val="l"/>
        <c:majorTickMark val="out"/>
        <c:minorTickMark val="none"/>
        <c:tickLblPos val="nextTo"/>
        <c:crossAx val="21711872"/>
        <c:crosses val="autoZero"/>
        <c:auto val="1"/>
        <c:lblAlgn val="ctr"/>
        <c:lblOffset val="100"/>
        <c:noMultiLvlLbl val="0"/>
      </c:catAx>
      <c:valAx>
        <c:axId val="21711872"/>
        <c:scaling>
          <c:orientation val="minMax"/>
          <c:max val="10"/>
          <c:min val="0"/>
        </c:scaling>
        <c:delete val="0"/>
        <c:axPos val="b"/>
        <c:majorGridlines/>
        <c:numFmt formatCode="0" sourceLinked="0"/>
        <c:majorTickMark val="out"/>
        <c:minorTickMark val="none"/>
        <c:tickLblPos val="nextTo"/>
        <c:crossAx val="21710336"/>
        <c:crosses val="autoZero"/>
        <c:crossBetween val="between"/>
        <c:majorUnit val="1"/>
        <c:minorUnit val="0.4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/>
              <a:t>CAMIONES INGRESADOS POR DÍA - PRODUCTIVOS</a:t>
            </a:r>
          </a:p>
        </c:rich>
      </c:tx>
      <c:layout>
        <c:manualLayout>
          <c:xMode val="edge"/>
          <c:yMode val="edge"/>
          <c:x val="0.10720339454818736"/>
          <c:y val="7.139958519754226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102162637002353"/>
          <c:y val="0.24928862868158608"/>
          <c:w val="0.82271543959245419"/>
          <c:h val="0.546394363311837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ESTADISTICAS!$C$12</c:f>
              <c:strCache>
                <c:ptCount val="1"/>
                <c:pt idx="0">
                  <c:v>CAMIONES INGRESADOS POR DÍA - PRODUCTIVOS</c:v>
                </c:pt>
              </c:strCache>
            </c:strRef>
          </c:tx>
          <c:invertIfNegative val="0"/>
          <c:cat>
            <c:strRef>
              <c:f>ESTADISTICAS!$A$13:$A$17</c:f>
              <c:strCache>
                <c:ptCount val="5"/>
                <c:pt idx="0">
                  <c:v>LUNES</c:v>
                </c:pt>
                <c:pt idx="1">
                  <c:v>MARTES</c:v>
                </c:pt>
                <c:pt idx="2">
                  <c:v>MIÉRCOLES</c:v>
                </c:pt>
                <c:pt idx="3">
                  <c:v>JUEVES</c:v>
                </c:pt>
                <c:pt idx="4">
                  <c:v>VIERNES</c:v>
                </c:pt>
              </c:strCache>
            </c:strRef>
          </c:cat>
          <c:val>
            <c:numRef>
              <c:f>ESTADISTICAS!$C$13:$C$17</c:f>
              <c:numCache>
                <c:formatCode>0</c:formatCode>
                <c:ptCount val="5"/>
                <c:pt idx="0">
                  <c:v>2.3846153846153846</c:v>
                </c:pt>
                <c:pt idx="1">
                  <c:v>3.3461538461538463</c:v>
                </c:pt>
                <c:pt idx="2">
                  <c:v>3.7692307692307692</c:v>
                </c:pt>
                <c:pt idx="3">
                  <c:v>4.9230769230769234</c:v>
                </c:pt>
                <c:pt idx="4">
                  <c:v>5.3076923076923075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745024"/>
        <c:axId val="21746816"/>
      </c:barChart>
      <c:catAx>
        <c:axId val="21745024"/>
        <c:scaling>
          <c:orientation val="minMax"/>
        </c:scaling>
        <c:delete val="0"/>
        <c:axPos val="l"/>
        <c:majorTickMark val="out"/>
        <c:minorTickMark val="none"/>
        <c:tickLblPos val="nextTo"/>
        <c:crossAx val="21746816"/>
        <c:crosses val="autoZero"/>
        <c:auto val="1"/>
        <c:lblAlgn val="ctr"/>
        <c:lblOffset val="100"/>
        <c:noMultiLvlLbl val="0"/>
      </c:catAx>
      <c:valAx>
        <c:axId val="21746816"/>
        <c:scaling>
          <c:orientation val="minMax"/>
        </c:scaling>
        <c:delete val="0"/>
        <c:axPos val="b"/>
        <c:majorGridlines/>
        <c:numFmt formatCode="0" sourceLinked="0"/>
        <c:majorTickMark val="out"/>
        <c:minorTickMark val="none"/>
        <c:tickLblPos val="nextTo"/>
        <c:crossAx val="21745024"/>
        <c:crosses val="autoZero"/>
        <c:crossBetween val="between"/>
        <c:majorUnit val="1"/>
        <c:min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/>
              <a:t>CAMIONES INGRESADOS POR DÍA - NO PRODUCTIVOS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ESTADISTICAS!$C$20</c:f>
              <c:strCache>
                <c:ptCount val="1"/>
                <c:pt idx="0">
                  <c:v>CAMIONES INGRESADOS POR DÍA - NO PRODUCTIVOS</c:v>
                </c:pt>
              </c:strCache>
            </c:strRef>
          </c:tx>
          <c:invertIfNegative val="0"/>
          <c:cat>
            <c:strRef>
              <c:f>ESTADISTICAS!$A$21:$A$25</c:f>
              <c:strCache>
                <c:ptCount val="5"/>
                <c:pt idx="0">
                  <c:v>LUNES</c:v>
                </c:pt>
                <c:pt idx="1">
                  <c:v>MARTES</c:v>
                </c:pt>
                <c:pt idx="2">
                  <c:v>MIÉRCOLES</c:v>
                </c:pt>
                <c:pt idx="3">
                  <c:v>JUEVES</c:v>
                </c:pt>
                <c:pt idx="4">
                  <c:v>VIERNES</c:v>
                </c:pt>
              </c:strCache>
            </c:strRef>
          </c:cat>
          <c:val>
            <c:numRef>
              <c:f>ESTADISTICAS!$C$21:$C$25</c:f>
              <c:numCache>
                <c:formatCode>0</c:formatCode>
                <c:ptCount val="5"/>
                <c:pt idx="0">
                  <c:v>2.3846153846153846</c:v>
                </c:pt>
                <c:pt idx="1">
                  <c:v>3.8076923076923075</c:v>
                </c:pt>
                <c:pt idx="2">
                  <c:v>3.5</c:v>
                </c:pt>
                <c:pt idx="3">
                  <c:v>3.8076923076923075</c:v>
                </c:pt>
                <c:pt idx="4">
                  <c:v>3.1923076923076925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771008"/>
        <c:axId val="21772544"/>
      </c:barChart>
      <c:catAx>
        <c:axId val="21771008"/>
        <c:scaling>
          <c:orientation val="minMax"/>
        </c:scaling>
        <c:delete val="0"/>
        <c:axPos val="l"/>
        <c:majorTickMark val="out"/>
        <c:minorTickMark val="none"/>
        <c:tickLblPos val="nextTo"/>
        <c:crossAx val="21772544"/>
        <c:crosses val="autoZero"/>
        <c:auto val="1"/>
        <c:lblAlgn val="ctr"/>
        <c:lblOffset val="100"/>
        <c:noMultiLvlLbl val="0"/>
      </c:catAx>
      <c:valAx>
        <c:axId val="21772544"/>
        <c:scaling>
          <c:orientation val="minMax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crossAx val="217710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sz="1800" b="1" dirty="0" smtClean="0">
                <a:effectLst/>
              </a:rPr>
              <a:t>ABC DE PROVEEDORES</a:t>
            </a:r>
            <a:endParaRPr lang="es-AR" sz="1800" b="1" dirty="0">
              <a:effectLst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Q DE INGRESOS</c:v>
                </c:pt>
              </c:strCache>
            </c:strRef>
          </c:tx>
          <c:cat>
            <c:strRef>
              <c:f>Hoja1!$A$2:$A$167</c:f>
              <c:strCache>
                <c:ptCount val="166"/>
                <c:pt idx="0">
                  <c:v>ACHERNAR SA</c:v>
                </c:pt>
                <c:pt idx="1">
                  <c:v>RINALDI ROSANA MARIA NUNCIA</c:v>
                </c:pt>
                <c:pt idx="2">
                  <c:v>BRANA HERMANOS S.A.</c:v>
                </c:pt>
                <c:pt idx="3">
                  <c:v>SEGUFER SA</c:v>
                </c:pt>
                <c:pt idx="4">
                  <c:v>ARTPRESS SA</c:v>
                </c:pt>
                <c:pt idx="5">
                  <c:v>COMPANIA ARGENTINA DE SEGURIDAD INDUSTRIAL SRL</c:v>
                </c:pt>
                <c:pt idx="6">
                  <c:v>FERRETERIA INDUSTRIAL JM S.R.L.</c:v>
                </c:pt>
                <c:pt idx="7">
                  <c:v>EUROPACKAGING S.R.L.</c:v>
                </c:pt>
                <c:pt idx="8">
                  <c:v>ELECTRICIDAD SAN MARTIN SA</c:v>
                </c:pt>
                <c:pt idx="9">
                  <c:v>INTAR TORNILLOS SA</c:v>
                </c:pt>
                <c:pt idx="10">
                  <c:v>NewSan</c:v>
                </c:pt>
                <c:pt idx="11">
                  <c:v>COLLOCA SAICA</c:v>
                </c:pt>
                <c:pt idx="12">
                  <c:v>ELECTRICIDAD SERRANO S.A.</c:v>
                </c:pt>
                <c:pt idx="13">
                  <c:v>MARONI C SA</c:v>
                </c:pt>
                <c:pt idx="14">
                  <c:v>EMBALPACK S.A.</c:v>
                </c:pt>
                <c:pt idx="15">
                  <c:v>GRAFICA VALMAR S.A.</c:v>
                </c:pt>
                <c:pt idx="16">
                  <c:v>BOLSAPACK SRL</c:v>
                </c:pt>
                <c:pt idx="17">
                  <c:v>BIOSEIF S.R.L.</c:v>
                </c:pt>
                <c:pt idx="18">
                  <c:v>MORELLO SA</c:v>
                </c:pt>
                <c:pt idx="19">
                  <c:v>OS5 S.A</c:v>
                </c:pt>
                <c:pt idx="20">
                  <c:v>CODESIL SA</c:v>
                </c:pt>
                <c:pt idx="21">
                  <c:v>INFORMATICA NOROESTE SRL</c:v>
                </c:pt>
                <c:pt idx="22">
                  <c:v>TECNO ROLL S.A.</c:v>
                </c:pt>
                <c:pt idx="23">
                  <c:v>KOREN SILVIO Y RIOS MARGARITA HAYDEE</c:v>
                </c:pt>
                <c:pt idx="24">
                  <c:v>SEGURIDAD GLOBAL SA</c:v>
                </c:pt>
                <c:pt idx="25">
                  <c:v>AJEC AUTOADHESIVOS S A</c:v>
                </c:pt>
                <c:pt idx="26">
                  <c:v>DRIHM S.R.L</c:v>
                </c:pt>
                <c:pt idx="27">
                  <c:v>HERCAL DE JUAN CARLOS ENSE Y SANDRA ZULEMA HEIT</c:v>
                </c:pt>
                <c:pt idx="28">
                  <c:v>L V H S.A</c:v>
                </c:pt>
                <c:pt idx="29">
                  <c:v>STAPLES ARGENTINA SA</c:v>
                </c:pt>
                <c:pt idx="30">
                  <c:v>TELECTRONICA CODIFICACION S.A.</c:v>
                </c:pt>
                <c:pt idx="31">
                  <c:v>BAIRES FULL TRADING S.A.</c:v>
                </c:pt>
                <c:pt idx="32">
                  <c:v>S G E S.R.L.</c:v>
                </c:pt>
                <c:pt idx="33">
                  <c:v>SYMBAR S.A.</c:v>
                </c:pt>
                <c:pt idx="34">
                  <c:v>D. WEINSTOCK S.R.L.</c:v>
                </c:pt>
                <c:pt idx="35">
                  <c:v>DISTRIPAPER S.A</c:v>
                </c:pt>
                <c:pt idx="36">
                  <c:v>FERRETERIA IND. BOTTERO S.A</c:v>
                </c:pt>
                <c:pt idx="37">
                  <c:v>GRAFICA PEIRO SRL</c:v>
                </c:pt>
                <c:pt idx="38">
                  <c:v>LATIN GRAFICA SRL</c:v>
                </c:pt>
                <c:pt idx="39">
                  <c:v>QUAKER CHEMICAL SOCIEDAD ANONIMA</c:v>
                </c:pt>
                <c:pt idx="40">
                  <c:v>DOCUPRINT SA</c:v>
                </c:pt>
                <c:pt idx="41">
                  <c:v>GELHORN JUAN HUGO</c:v>
                </c:pt>
                <c:pt idx="42">
                  <c:v>HENKEL ARGENTINA SA</c:v>
                </c:pt>
                <c:pt idx="43">
                  <c:v>NODULO S A</c:v>
                </c:pt>
                <c:pt idx="44">
                  <c:v>RESMACON S.R.L.</c:v>
                </c:pt>
                <c:pt idx="45">
                  <c:v>SENDECO S.A.</c:v>
                </c:pt>
                <c:pt idx="46">
                  <c:v>STILO WG SRL</c:v>
                </c:pt>
                <c:pt idx="47">
                  <c:v>STORE ETAMI SRL</c:v>
                </c:pt>
                <c:pt idx="48">
                  <c:v>VAUCHERET GUSTAVO HOMERO</c:v>
                </c:pt>
                <c:pt idx="49">
                  <c:v>VAUTOMAT S.R.L.</c:v>
                </c:pt>
                <c:pt idx="50">
                  <c:v>CHECIKA S.R.L.</c:v>
                </c:pt>
                <c:pt idx="51">
                  <c:v>DATA MEMORY S.A.</c:v>
                </c:pt>
                <c:pt idx="52">
                  <c:v>ELECTROQUIMICA DELTA S.R.L</c:v>
                </c:pt>
                <c:pt idx="53">
                  <c:v>EQUI FEC SA</c:v>
                </c:pt>
                <c:pt idx="54">
                  <c:v>FLEXOFILM AVELLANEDA SA</c:v>
                </c:pt>
                <c:pt idx="55">
                  <c:v>HUMIDITY CONTROL SRL</c:v>
                </c:pt>
                <c:pt idx="56">
                  <c:v>JUAN CARLOS ENSE Y SANDRA ZULEMA HEIT</c:v>
                </c:pt>
                <c:pt idx="57">
                  <c:v>MICROENVASES SRL</c:v>
                </c:pt>
                <c:pt idx="58">
                  <c:v>MIL RUEDAS SRL</c:v>
                </c:pt>
                <c:pt idx="59">
                  <c:v>PANASONIC DO BRASIL LIMITADA-SUCURSAL ARGENTINA</c:v>
                </c:pt>
                <c:pt idx="60">
                  <c:v>RUFFILLO GUSTAVO ARIEL</c:v>
                </c:pt>
                <c:pt idx="61">
                  <c:v>ARTES GRAFICAS RAAL SA</c:v>
                </c:pt>
                <c:pt idx="62">
                  <c:v>BALPHIN MEDICAL´S S.A.</c:v>
                </c:pt>
                <c:pt idx="63">
                  <c:v>DOMANICO HECTOR JUAN</c:v>
                </c:pt>
                <c:pt idx="64">
                  <c:v>EGOX SOCIEDAD DE RESPONSABILIDAD LIMITADA</c:v>
                </c:pt>
                <c:pt idx="65">
                  <c:v>ELEMAK CONSTRUCCIONES S.R.L.</c:v>
                </c:pt>
                <c:pt idx="66">
                  <c:v>GEINOX S.A.</c:v>
                </c:pt>
                <c:pt idx="67">
                  <c:v>HERMAC S.A.I.C</c:v>
                </c:pt>
                <c:pt idx="68">
                  <c:v>MICROELECTRONICA COMPONENTES S.R.L.</c:v>
                </c:pt>
                <c:pt idx="69">
                  <c:v>MITECO S.R.L.</c:v>
                </c:pt>
                <c:pt idx="70">
                  <c:v>POGGIO FERNANDO TOMAS</c:v>
                </c:pt>
                <c:pt idx="71">
                  <c:v>PRONOR S.R.L.</c:v>
                </c:pt>
                <c:pt idx="72">
                  <c:v>RIBBON SRL</c:v>
                </c:pt>
                <c:pt idx="73">
                  <c:v>ROMA PACK SA</c:v>
                </c:pt>
                <c:pt idx="74">
                  <c:v>STANFOR SRL</c:v>
                </c:pt>
                <c:pt idx="75">
                  <c:v>TOYOTA MATERIAL HANDLING MERCOSUR CEL</c:v>
                </c:pt>
                <c:pt idx="76">
                  <c:v>Transporte Morales</c:v>
                </c:pt>
                <c:pt idx="77">
                  <c:v>ZUCAMOR SA</c:v>
                </c:pt>
                <c:pt idx="78">
                  <c:v>BACCARO DANIEL MARIO</c:v>
                </c:pt>
                <c:pt idx="79">
                  <c:v>BIMONT SRL</c:v>
                </c:pt>
                <c:pt idx="80">
                  <c:v>BLIGRAF S.A.</c:v>
                </c:pt>
                <c:pt idx="81">
                  <c:v>BONTUMASI WALTER - YANZI GERMAN S.H</c:v>
                </c:pt>
                <c:pt idx="82">
                  <c:v>C G FORM SRL</c:v>
                </c:pt>
                <c:pt idx="83">
                  <c:v>CACCIA GUSTAVO DANIEL</c:v>
                </c:pt>
                <c:pt idx="84">
                  <c:v>COMERCIAL ARGENTINA S.R.L.</c:v>
                </c:pt>
                <c:pt idx="85">
                  <c:v>ELECTRICIDAD LYNCH SRL</c:v>
                </c:pt>
                <c:pt idx="86">
                  <c:v>Electronic System SA</c:v>
                </c:pt>
                <c:pt idx="87">
                  <c:v>GUAYABERA S A</c:v>
                </c:pt>
                <c:pt idx="88">
                  <c:v>GUTIERREZ DEL CASTILLO GERARDO DANIEL</c:v>
                </c:pt>
                <c:pt idx="89">
                  <c:v>JUAN CARLOS BARSI Y NAHUEL OSVALDO BARSI S.H.</c:v>
                </c:pt>
                <c:pt idx="90">
                  <c:v>KRAFT AUTOMACION S.A.</c:v>
                </c:pt>
                <c:pt idx="91">
                  <c:v>MOVILMAT S.A.</c:v>
                </c:pt>
                <c:pt idx="92">
                  <c:v>NICAR SRL</c:v>
                </c:pt>
                <c:pt idx="93">
                  <c:v>NOVATECH SOLUTIONS SA</c:v>
                </c:pt>
                <c:pt idx="94">
                  <c:v>OVIEDO CARLOS ALBERTO</c:v>
                </c:pt>
                <c:pt idx="95">
                  <c:v>PECTAGAR S R L</c:v>
                </c:pt>
                <c:pt idx="96">
                  <c:v>Pisos y Revestimientos</c:v>
                </c:pt>
                <c:pt idx="97">
                  <c:v>SEALED AIR ARGENTINA S.A.</c:v>
                </c:pt>
                <c:pt idx="98">
                  <c:v>SULLAIR ARGENTINA S.A.</c:v>
                </c:pt>
                <c:pt idx="99">
                  <c:v>VIDITEC S.A.</c:v>
                </c:pt>
                <c:pt idx="100">
                  <c:v>YEL S.R.L</c:v>
                </c:pt>
                <c:pt idx="101">
                  <c:v>AIR COMPUTERS SRL</c:v>
                </c:pt>
                <c:pt idx="102">
                  <c:v>ALVAREZ GUILLERMO ARIEL</c:v>
                </c:pt>
                <c:pt idx="103">
                  <c:v>ARANA S.A.</c:v>
                </c:pt>
                <c:pt idx="104">
                  <c:v>ARGENPACK CORRUGADOS S.A.</c:v>
                </c:pt>
                <c:pt idx="105">
                  <c:v>BATERIAS DETROIT S.R.L.</c:v>
                </c:pt>
                <c:pt idx="106">
                  <c:v>BOMBADUR SRL</c:v>
                </c:pt>
                <c:pt idx="107">
                  <c:v>BONAFINA ALFREDO CLAUDIO</c:v>
                </c:pt>
                <c:pt idx="108">
                  <c:v>BOTANMOL S.A.</c:v>
                </c:pt>
                <c:pt idx="109">
                  <c:v>BRANDL PABLO DANIEL</c:v>
                </c:pt>
                <c:pt idx="110">
                  <c:v>BUA ADRIAN RICARDO</c:v>
                </c:pt>
                <c:pt idx="111">
                  <c:v>CB TRADING SRL</c:v>
                </c:pt>
                <c:pt idx="112">
                  <c:v>CINTAS ADHESIVAS SA</c:v>
                </c:pt>
                <c:pt idx="113">
                  <c:v>CLIMATECNICA ARGENTINA SA</c:v>
                </c:pt>
                <c:pt idx="114">
                  <c:v>COMERCIAL I.C. S.A.</c:v>
                </c:pt>
                <c:pt idx="115">
                  <c:v>DE PROVEEDORES &amp; CO</c:v>
                </c:pt>
                <c:pt idx="116">
                  <c:v>De Proveedores y CO S.R.L</c:v>
                </c:pt>
                <c:pt idx="117">
                  <c:v>DEBTECH S.R.L.</c:v>
                </c:pt>
                <c:pt idx="118">
                  <c:v>DONATO RUBEN DANIEL Y SANCHEZ RAUL NORBERTO</c:v>
                </c:pt>
                <c:pt idx="119">
                  <c:v>DORIGNAC MARCELO VICTOR</c:v>
                </c:pt>
                <c:pt idx="120">
                  <c:v>EDGELL OSCAR RUBEN</c:v>
                </c:pt>
                <c:pt idx="121">
                  <c:v>ELECTROPELBA SA</c:v>
                </c:pt>
                <c:pt idx="122">
                  <c:v>ELHINEL SOCIEDAD DE RESPONSABILIDAD LIMITADA</c:v>
                </c:pt>
                <c:pt idx="123">
                  <c:v>EMBALCENTER S.A.</c:v>
                </c:pt>
                <c:pt idx="124">
                  <c:v>ENERSYSTEM ARGENTINA S.A</c:v>
                </c:pt>
                <c:pt idx="125">
                  <c:v>EQA S.A.I.C.</c:v>
                </c:pt>
                <c:pt idx="126">
                  <c:v>EXEMYS SRL</c:v>
                </c:pt>
                <c:pt idx="127">
                  <c:v>FERROCEMENT  S.A.</c:v>
                </c:pt>
                <c:pt idx="128">
                  <c:v>FORMAS ARGENTINAS S.R.L.</c:v>
                </c:pt>
                <c:pt idx="129">
                  <c:v>G4S DETCON S A</c:v>
                </c:pt>
                <c:pt idx="130">
                  <c:v>GEARVEL S. A .I. Y. C.</c:v>
                </c:pt>
                <c:pt idx="131">
                  <c:v>HENTER I C S A</c:v>
                </c:pt>
                <c:pt idx="132">
                  <c:v>INDESUR ARGENTINA S.A</c:v>
                </c:pt>
                <c:pt idx="133">
                  <c:v>INDUPOLES ARGENTINA S.A.</c:v>
                </c:pt>
                <c:pt idx="134">
                  <c:v>LA CASA DE LAS ESCALERAS S A CC I</c:v>
                </c:pt>
                <c:pt idx="135">
                  <c:v>LIBERDOR SA</c:v>
                </c:pt>
                <c:pt idx="136">
                  <c:v>LONGONI ELECTRONICA S.R.L.</c:v>
                </c:pt>
                <c:pt idx="137">
                  <c:v>MATAFUEGOS DONNY SRL</c:v>
                </c:pt>
                <c:pt idx="138">
                  <c:v>MEXELL S.A.</c:v>
                </c:pt>
                <c:pt idx="139">
                  <c:v>MONTONE SRL</c:v>
                </c:pt>
                <c:pt idx="140">
                  <c:v>MULTILABEL ARGENTINA SOCIEDAD ANONIMA</c:v>
                </c:pt>
                <c:pt idx="141">
                  <c:v>NOVARCHEM SA</c:v>
                </c:pt>
                <c:pt idx="142">
                  <c:v>PAPELERA DELNOA SA</c:v>
                </c:pt>
                <c:pt idx="143">
                  <c:v>R.C.L S.R.L</c:v>
                </c:pt>
                <c:pt idx="144">
                  <c:v>REBRON S.R.L.</c:v>
                </c:pt>
                <c:pt idx="145">
                  <c:v>REY DIEGO HERNAN</c:v>
                </c:pt>
                <c:pt idx="146">
                  <c:v>S.M.C. ARGENTINA S.A</c:v>
                </c:pt>
                <c:pt idx="147">
                  <c:v>SATO ARGENTINA SA</c:v>
                </c:pt>
                <c:pt idx="148">
                  <c:v>SEW EURODRIVE ARG S.A</c:v>
                </c:pt>
                <c:pt idx="149">
                  <c:v>SLIVIA SA</c:v>
                </c:pt>
                <c:pt idx="150">
                  <c:v>SONY ARGENTINA S.A.</c:v>
                </c:pt>
                <c:pt idx="151">
                  <c:v>Stella Hnos (Transporte)</c:v>
                </c:pt>
                <c:pt idx="152">
                  <c:v>TACCHINI EZEQUIEL CESAR</c:v>
                </c:pt>
                <c:pt idx="153">
                  <c:v>TADI S.A.</c:v>
                </c:pt>
                <c:pt idx="154">
                  <c:v>TECNICA ELEMEC SAICIYA</c:v>
                </c:pt>
                <c:pt idx="155">
                  <c:v>TECNO SAN MARTIN S.R.L.</c:v>
                </c:pt>
                <c:pt idx="156">
                  <c:v>TEMPEL S A</c:v>
                </c:pt>
                <c:pt idx="157">
                  <c:v>TEMTEC S.A.</c:v>
                </c:pt>
                <c:pt idx="158">
                  <c:v>TIANI JOSE ROQUE</c:v>
                </c:pt>
                <c:pt idx="159">
                  <c:v>TRUE DIGITAL SYSTEMS SA</c:v>
                </c:pt>
                <c:pt idx="160">
                  <c:v>UNIRROL S.A</c:v>
                </c:pt>
                <c:pt idx="161">
                  <c:v>UNITRONIC S.A.</c:v>
                </c:pt>
                <c:pt idx="162">
                  <c:v>VICTOR M.FUSCO Y CIA S.R.L.</c:v>
                </c:pt>
                <c:pt idx="163">
                  <c:v>WILO SALMSON ARGENTINA SA</c:v>
                </c:pt>
                <c:pt idx="164">
                  <c:v>WINTERS INSTRUMENTS SA</c:v>
                </c:pt>
                <c:pt idx="165">
                  <c:v>YNK SRL</c:v>
                </c:pt>
              </c:strCache>
            </c:strRef>
          </c:cat>
          <c:val>
            <c:numRef>
              <c:f>Hoja1!$B$2:$B$167</c:f>
            </c:numRef>
          </c:val>
          <c:smooth val="0"/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INGRESOS PRODUCTIVOS</c:v>
                </c:pt>
              </c:strCache>
            </c:strRef>
          </c:tx>
          <c:cat>
            <c:strRef>
              <c:f>Hoja1!$A$2:$A$167</c:f>
              <c:strCache>
                <c:ptCount val="166"/>
                <c:pt idx="0">
                  <c:v>ACHERNAR SA</c:v>
                </c:pt>
                <c:pt idx="1">
                  <c:v>RINALDI ROSANA MARIA NUNCIA</c:v>
                </c:pt>
                <c:pt idx="2">
                  <c:v>BRANA HERMANOS S.A.</c:v>
                </c:pt>
                <c:pt idx="3">
                  <c:v>SEGUFER SA</c:v>
                </c:pt>
                <c:pt idx="4">
                  <c:v>ARTPRESS SA</c:v>
                </c:pt>
                <c:pt idx="5">
                  <c:v>COMPANIA ARGENTINA DE SEGURIDAD INDUSTRIAL SRL</c:v>
                </c:pt>
                <c:pt idx="6">
                  <c:v>FERRETERIA INDUSTRIAL JM S.R.L.</c:v>
                </c:pt>
                <c:pt idx="7">
                  <c:v>EUROPACKAGING S.R.L.</c:v>
                </c:pt>
                <c:pt idx="8">
                  <c:v>ELECTRICIDAD SAN MARTIN SA</c:v>
                </c:pt>
                <c:pt idx="9">
                  <c:v>INTAR TORNILLOS SA</c:v>
                </c:pt>
                <c:pt idx="10">
                  <c:v>NewSan</c:v>
                </c:pt>
                <c:pt idx="11">
                  <c:v>COLLOCA SAICA</c:v>
                </c:pt>
                <c:pt idx="12">
                  <c:v>ELECTRICIDAD SERRANO S.A.</c:v>
                </c:pt>
                <c:pt idx="13">
                  <c:v>MARONI C SA</c:v>
                </c:pt>
                <c:pt idx="14">
                  <c:v>EMBALPACK S.A.</c:v>
                </c:pt>
                <c:pt idx="15">
                  <c:v>GRAFICA VALMAR S.A.</c:v>
                </c:pt>
                <c:pt idx="16">
                  <c:v>BOLSAPACK SRL</c:v>
                </c:pt>
                <c:pt idx="17">
                  <c:v>BIOSEIF S.R.L.</c:v>
                </c:pt>
                <c:pt idx="18">
                  <c:v>MORELLO SA</c:v>
                </c:pt>
                <c:pt idx="19">
                  <c:v>OS5 S.A</c:v>
                </c:pt>
                <c:pt idx="20">
                  <c:v>CODESIL SA</c:v>
                </c:pt>
                <c:pt idx="21">
                  <c:v>INFORMATICA NOROESTE SRL</c:v>
                </c:pt>
                <c:pt idx="22">
                  <c:v>TECNO ROLL S.A.</c:v>
                </c:pt>
                <c:pt idx="23">
                  <c:v>KOREN SILVIO Y RIOS MARGARITA HAYDEE</c:v>
                </c:pt>
                <c:pt idx="24">
                  <c:v>SEGURIDAD GLOBAL SA</c:v>
                </c:pt>
                <c:pt idx="25">
                  <c:v>AJEC AUTOADHESIVOS S A</c:v>
                </c:pt>
                <c:pt idx="26">
                  <c:v>DRIHM S.R.L</c:v>
                </c:pt>
                <c:pt idx="27">
                  <c:v>HERCAL DE JUAN CARLOS ENSE Y SANDRA ZULEMA HEIT</c:v>
                </c:pt>
                <c:pt idx="28">
                  <c:v>L V H S.A</c:v>
                </c:pt>
                <c:pt idx="29">
                  <c:v>STAPLES ARGENTINA SA</c:v>
                </c:pt>
                <c:pt idx="30">
                  <c:v>TELECTRONICA CODIFICACION S.A.</c:v>
                </c:pt>
                <c:pt idx="31">
                  <c:v>BAIRES FULL TRADING S.A.</c:v>
                </c:pt>
                <c:pt idx="32">
                  <c:v>S G E S.R.L.</c:v>
                </c:pt>
                <c:pt idx="33">
                  <c:v>SYMBAR S.A.</c:v>
                </c:pt>
                <c:pt idx="34">
                  <c:v>D. WEINSTOCK S.R.L.</c:v>
                </c:pt>
                <c:pt idx="35">
                  <c:v>DISTRIPAPER S.A</c:v>
                </c:pt>
                <c:pt idx="36">
                  <c:v>FERRETERIA IND. BOTTERO S.A</c:v>
                </c:pt>
                <c:pt idx="37">
                  <c:v>GRAFICA PEIRO SRL</c:v>
                </c:pt>
                <c:pt idx="38">
                  <c:v>LATIN GRAFICA SRL</c:v>
                </c:pt>
                <c:pt idx="39">
                  <c:v>QUAKER CHEMICAL SOCIEDAD ANONIMA</c:v>
                </c:pt>
                <c:pt idx="40">
                  <c:v>DOCUPRINT SA</c:v>
                </c:pt>
                <c:pt idx="41">
                  <c:v>GELHORN JUAN HUGO</c:v>
                </c:pt>
                <c:pt idx="42">
                  <c:v>HENKEL ARGENTINA SA</c:v>
                </c:pt>
                <c:pt idx="43">
                  <c:v>NODULO S A</c:v>
                </c:pt>
                <c:pt idx="44">
                  <c:v>RESMACON S.R.L.</c:v>
                </c:pt>
                <c:pt idx="45">
                  <c:v>SENDECO S.A.</c:v>
                </c:pt>
                <c:pt idx="46">
                  <c:v>STILO WG SRL</c:v>
                </c:pt>
                <c:pt idx="47">
                  <c:v>STORE ETAMI SRL</c:v>
                </c:pt>
                <c:pt idx="48">
                  <c:v>VAUCHERET GUSTAVO HOMERO</c:v>
                </c:pt>
                <c:pt idx="49">
                  <c:v>VAUTOMAT S.R.L.</c:v>
                </c:pt>
                <c:pt idx="50">
                  <c:v>CHECIKA S.R.L.</c:v>
                </c:pt>
                <c:pt idx="51">
                  <c:v>DATA MEMORY S.A.</c:v>
                </c:pt>
                <c:pt idx="52">
                  <c:v>ELECTROQUIMICA DELTA S.R.L</c:v>
                </c:pt>
                <c:pt idx="53">
                  <c:v>EQUI FEC SA</c:v>
                </c:pt>
                <c:pt idx="54">
                  <c:v>FLEXOFILM AVELLANEDA SA</c:v>
                </c:pt>
                <c:pt idx="55">
                  <c:v>HUMIDITY CONTROL SRL</c:v>
                </c:pt>
                <c:pt idx="56">
                  <c:v>JUAN CARLOS ENSE Y SANDRA ZULEMA HEIT</c:v>
                </c:pt>
                <c:pt idx="57">
                  <c:v>MICROENVASES SRL</c:v>
                </c:pt>
                <c:pt idx="58">
                  <c:v>MIL RUEDAS SRL</c:v>
                </c:pt>
                <c:pt idx="59">
                  <c:v>PANASONIC DO BRASIL LIMITADA-SUCURSAL ARGENTINA</c:v>
                </c:pt>
                <c:pt idx="60">
                  <c:v>RUFFILLO GUSTAVO ARIEL</c:v>
                </c:pt>
                <c:pt idx="61">
                  <c:v>ARTES GRAFICAS RAAL SA</c:v>
                </c:pt>
                <c:pt idx="62">
                  <c:v>BALPHIN MEDICAL´S S.A.</c:v>
                </c:pt>
                <c:pt idx="63">
                  <c:v>DOMANICO HECTOR JUAN</c:v>
                </c:pt>
                <c:pt idx="64">
                  <c:v>EGOX SOCIEDAD DE RESPONSABILIDAD LIMITADA</c:v>
                </c:pt>
                <c:pt idx="65">
                  <c:v>ELEMAK CONSTRUCCIONES S.R.L.</c:v>
                </c:pt>
                <c:pt idx="66">
                  <c:v>GEINOX S.A.</c:v>
                </c:pt>
                <c:pt idx="67">
                  <c:v>HERMAC S.A.I.C</c:v>
                </c:pt>
                <c:pt idx="68">
                  <c:v>MICROELECTRONICA COMPONENTES S.R.L.</c:v>
                </c:pt>
                <c:pt idx="69">
                  <c:v>MITECO S.R.L.</c:v>
                </c:pt>
                <c:pt idx="70">
                  <c:v>POGGIO FERNANDO TOMAS</c:v>
                </c:pt>
                <c:pt idx="71">
                  <c:v>PRONOR S.R.L.</c:v>
                </c:pt>
                <c:pt idx="72">
                  <c:v>RIBBON SRL</c:v>
                </c:pt>
                <c:pt idx="73">
                  <c:v>ROMA PACK SA</c:v>
                </c:pt>
                <c:pt idx="74">
                  <c:v>STANFOR SRL</c:v>
                </c:pt>
                <c:pt idx="75">
                  <c:v>TOYOTA MATERIAL HANDLING MERCOSUR CEL</c:v>
                </c:pt>
                <c:pt idx="76">
                  <c:v>Transporte Morales</c:v>
                </c:pt>
                <c:pt idx="77">
                  <c:v>ZUCAMOR SA</c:v>
                </c:pt>
                <c:pt idx="78">
                  <c:v>BACCARO DANIEL MARIO</c:v>
                </c:pt>
                <c:pt idx="79">
                  <c:v>BIMONT SRL</c:v>
                </c:pt>
                <c:pt idx="80">
                  <c:v>BLIGRAF S.A.</c:v>
                </c:pt>
                <c:pt idx="81">
                  <c:v>BONTUMASI WALTER - YANZI GERMAN S.H</c:v>
                </c:pt>
                <c:pt idx="82">
                  <c:v>C G FORM SRL</c:v>
                </c:pt>
                <c:pt idx="83">
                  <c:v>CACCIA GUSTAVO DANIEL</c:v>
                </c:pt>
                <c:pt idx="84">
                  <c:v>COMERCIAL ARGENTINA S.R.L.</c:v>
                </c:pt>
                <c:pt idx="85">
                  <c:v>ELECTRICIDAD LYNCH SRL</c:v>
                </c:pt>
                <c:pt idx="86">
                  <c:v>Electronic System SA</c:v>
                </c:pt>
                <c:pt idx="87">
                  <c:v>GUAYABERA S A</c:v>
                </c:pt>
                <c:pt idx="88">
                  <c:v>GUTIERREZ DEL CASTILLO GERARDO DANIEL</c:v>
                </c:pt>
                <c:pt idx="89">
                  <c:v>JUAN CARLOS BARSI Y NAHUEL OSVALDO BARSI S.H.</c:v>
                </c:pt>
                <c:pt idx="90">
                  <c:v>KRAFT AUTOMACION S.A.</c:v>
                </c:pt>
                <c:pt idx="91">
                  <c:v>MOVILMAT S.A.</c:v>
                </c:pt>
                <c:pt idx="92">
                  <c:v>NICAR SRL</c:v>
                </c:pt>
                <c:pt idx="93">
                  <c:v>NOVATECH SOLUTIONS SA</c:v>
                </c:pt>
                <c:pt idx="94">
                  <c:v>OVIEDO CARLOS ALBERTO</c:v>
                </c:pt>
                <c:pt idx="95">
                  <c:v>PECTAGAR S R L</c:v>
                </c:pt>
                <c:pt idx="96">
                  <c:v>Pisos y Revestimientos</c:v>
                </c:pt>
                <c:pt idx="97">
                  <c:v>SEALED AIR ARGENTINA S.A.</c:v>
                </c:pt>
                <c:pt idx="98">
                  <c:v>SULLAIR ARGENTINA S.A.</c:v>
                </c:pt>
                <c:pt idx="99">
                  <c:v>VIDITEC S.A.</c:v>
                </c:pt>
                <c:pt idx="100">
                  <c:v>YEL S.R.L</c:v>
                </c:pt>
                <c:pt idx="101">
                  <c:v>AIR COMPUTERS SRL</c:v>
                </c:pt>
                <c:pt idx="102">
                  <c:v>ALVAREZ GUILLERMO ARIEL</c:v>
                </c:pt>
                <c:pt idx="103">
                  <c:v>ARANA S.A.</c:v>
                </c:pt>
                <c:pt idx="104">
                  <c:v>ARGENPACK CORRUGADOS S.A.</c:v>
                </c:pt>
                <c:pt idx="105">
                  <c:v>BATERIAS DETROIT S.R.L.</c:v>
                </c:pt>
                <c:pt idx="106">
                  <c:v>BOMBADUR SRL</c:v>
                </c:pt>
                <c:pt idx="107">
                  <c:v>BONAFINA ALFREDO CLAUDIO</c:v>
                </c:pt>
                <c:pt idx="108">
                  <c:v>BOTANMOL S.A.</c:v>
                </c:pt>
                <c:pt idx="109">
                  <c:v>BRANDL PABLO DANIEL</c:v>
                </c:pt>
                <c:pt idx="110">
                  <c:v>BUA ADRIAN RICARDO</c:v>
                </c:pt>
                <c:pt idx="111">
                  <c:v>CB TRADING SRL</c:v>
                </c:pt>
                <c:pt idx="112">
                  <c:v>CINTAS ADHESIVAS SA</c:v>
                </c:pt>
                <c:pt idx="113">
                  <c:v>CLIMATECNICA ARGENTINA SA</c:v>
                </c:pt>
                <c:pt idx="114">
                  <c:v>COMERCIAL I.C. S.A.</c:v>
                </c:pt>
                <c:pt idx="115">
                  <c:v>DE PROVEEDORES &amp; CO</c:v>
                </c:pt>
                <c:pt idx="116">
                  <c:v>De Proveedores y CO S.R.L</c:v>
                </c:pt>
                <c:pt idx="117">
                  <c:v>DEBTECH S.R.L.</c:v>
                </c:pt>
                <c:pt idx="118">
                  <c:v>DONATO RUBEN DANIEL Y SANCHEZ RAUL NORBERTO</c:v>
                </c:pt>
                <c:pt idx="119">
                  <c:v>DORIGNAC MARCELO VICTOR</c:v>
                </c:pt>
                <c:pt idx="120">
                  <c:v>EDGELL OSCAR RUBEN</c:v>
                </c:pt>
                <c:pt idx="121">
                  <c:v>ELECTROPELBA SA</c:v>
                </c:pt>
                <c:pt idx="122">
                  <c:v>ELHINEL SOCIEDAD DE RESPONSABILIDAD LIMITADA</c:v>
                </c:pt>
                <c:pt idx="123">
                  <c:v>EMBALCENTER S.A.</c:v>
                </c:pt>
                <c:pt idx="124">
                  <c:v>ENERSYSTEM ARGENTINA S.A</c:v>
                </c:pt>
                <c:pt idx="125">
                  <c:v>EQA S.A.I.C.</c:v>
                </c:pt>
                <c:pt idx="126">
                  <c:v>EXEMYS SRL</c:v>
                </c:pt>
                <c:pt idx="127">
                  <c:v>FERROCEMENT  S.A.</c:v>
                </c:pt>
                <c:pt idx="128">
                  <c:v>FORMAS ARGENTINAS S.R.L.</c:v>
                </c:pt>
                <c:pt idx="129">
                  <c:v>G4S DETCON S A</c:v>
                </c:pt>
                <c:pt idx="130">
                  <c:v>GEARVEL S. A .I. Y. C.</c:v>
                </c:pt>
                <c:pt idx="131">
                  <c:v>HENTER I C S A</c:v>
                </c:pt>
                <c:pt idx="132">
                  <c:v>INDESUR ARGENTINA S.A</c:v>
                </c:pt>
                <c:pt idx="133">
                  <c:v>INDUPOLES ARGENTINA S.A.</c:v>
                </c:pt>
                <c:pt idx="134">
                  <c:v>LA CASA DE LAS ESCALERAS S A CC I</c:v>
                </c:pt>
                <c:pt idx="135">
                  <c:v>LIBERDOR SA</c:v>
                </c:pt>
                <c:pt idx="136">
                  <c:v>LONGONI ELECTRONICA S.R.L.</c:v>
                </c:pt>
                <c:pt idx="137">
                  <c:v>MATAFUEGOS DONNY SRL</c:v>
                </c:pt>
                <c:pt idx="138">
                  <c:v>MEXELL S.A.</c:v>
                </c:pt>
                <c:pt idx="139">
                  <c:v>MONTONE SRL</c:v>
                </c:pt>
                <c:pt idx="140">
                  <c:v>MULTILABEL ARGENTINA SOCIEDAD ANONIMA</c:v>
                </c:pt>
                <c:pt idx="141">
                  <c:v>NOVARCHEM SA</c:v>
                </c:pt>
                <c:pt idx="142">
                  <c:v>PAPELERA DELNOA SA</c:v>
                </c:pt>
                <c:pt idx="143">
                  <c:v>R.C.L S.R.L</c:v>
                </c:pt>
                <c:pt idx="144">
                  <c:v>REBRON S.R.L.</c:v>
                </c:pt>
                <c:pt idx="145">
                  <c:v>REY DIEGO HERNAN</c:v>
                </c:pt>
                <c:pt idx="146">
                  <c:v>S.M.C. ARGENTINA S.A</c:v>
                </c:pt>
                <c:pt idx="147">
                  <c:v>SATO ARGENTINA SA</c:v>
                </c:pt>
                <c:pt idx="148">
                  <c:v>SEW EURODRIVE ARG S.A</c:v>
                </c:pt>
                <c:pt idx="149">
                  <c:v>SLIVIA SA</c:v>
                </c:pt>
                <c:pt idx="150">
                  <c:v>SONY ARGENTINA S.A.</c:v>
                </c:pt>
                <c:pt idx="151">
                  <c:v>Stella Hnos (Transporte)</c:v>
                </c:pt>
                <c:pt idx="152">
                  <c:v>TACCHINI EZEQUIEL CESAR</c:v>
                </c:pt>
                <c:pt idx="153">
                  <c:v>TADI S.A.</c:v>
                </c:pt>
                <c:pt idx="154">
                  <c:v>TECNICA ELEMEC SAICIYA</c:v>
                </c:pt>
                <c:pt idx="155">
                  <c:v>TECNO SAN MARTIN S.R.L.</c:v>
                </c:pt>
                <c:pt idx="156">
                  <c:v>TEMPEL S A</c:v>
                </c:pt>
                <c:pt idx="157">
                  <c:v>TEMTEC S.A.</c:v>
                </c:pt>
                <c:pt idx="158">
                  <c:v>TIANI JOSE ROQUE</c:v>
                </c:pt>
                <c:pt idx="159">
                  <c:v>TRUE DIGITAL SYSTEMS SA</c:v>
                </c:pt>
                <c:pt idx="160">
                  <c:v>UNIRROL S.A</c:v>
                </c:pt>
                <c:pt idx="161">
                  <c:v>UNITRONIC S.A.</c:v>
                </c:pt>
                <c:pt idx="162">
                  <c:v>VICTOR M.FUSCO Y CIA S.R.L.</c:v>
                </c:pt>
                <c:pt idx="163">
                  <c:v>WILO SALMSON ARGENTINA SA</c:v>
                </c:pt>
                <c:pt idx="164">
                  <c:v>WINTERS INSTRUMENTS SA</c:v>
                </c:pt>
                <c:pt idx="165">
                  <c:v>YNK SRL</c:v>
                </c:pt>
              </c:strCache>
            </c:strRef>
          </c:cat>
          <c:val>
            <c:numRef>
              <c:f>Hoja1!$C$2:$C$167</c:f>
            </c:numRef>
          </c:val>
          <c:smooth val="0"/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INGRESOS NO PRODUCTIVOS</c:v>
                </c:pt>
              </c:strCache>
            </c:strRef>
          </c:tx>
          <c:cat>
            <c:strRef>
              <c:f>Hoja1!$A$2:$A$167</c:f>
              <c:strCache>
                <c:ptCount val="166"/>
                <c:pt idx="0">
                  <c:v>ACHERNAR SA</c:v>
                </c:pt>
                <c:pt idx="1">
                  <c:v>RINALDI ROSANA MARIA NUNCIA</c:v>
                </c:pt>
                <c:pt idx="2">
                  <c:v>BRANA HERMANOS S.A.</c:v>
                </c:pt>
                <c:pt idx="3">
                  <c:v>SEGUFER SA</c:v>
                </c:pt>
                <c:pt idx="4">
                  <c:v>ARTPRESS SA</c:v>
                </c:pt>
                <c:pt idx="5">
                  <c:v>COMPANIA ARGENTINA DE SEGURIDAD INDUSTRIAL SRL</c:v>
                </c:pt>
                <c:pt idx="6">
                  <c:v>FERRETERIA INDUSTRIAL JM S.R.L.</c:v>
                </c:pt>
                <c:pt idx="7">
                  <c:v>EUROPACKAGING S.R.L.</c:v>
                </c:pt>
                <c:pt idx="8">
                  <c:v>ELECTRICIDAD SAN MARTIN SA</c:v>
                </c:pt>
                <c:pt idx="9">
                  <c:v>INTAR TORNILLOS SA</c:v>
                </c:pt>
                <c:pt idx="10">
                  <c:v>NewSan</c:v>
                </c:pt>
                <c:pt idx="11">
                  <c:v>COLLOCA SAICA</c:v>
                </c:pt>
                <c:pt idx="12">
                  <c:v>ELECTRICIDAD SERRANO S.A.</c:v>
                </c:pt>
                <c:pt idx="13">
                  <c:v>MARONI C SA</c:v>
                </c:pt>
                <c:pt idx="14">
                  <c:v>EMBALPACK S.A.</c:v>
                </c:pt>
                <c:pt idx="15">
                  <c:v>GRAFICA VALMAR S.A.</c:v>
                </c:pt>
                <c:pt idx="16">
                  <c:v>BOLSAPACK SRL</c:v>
                </c:pt>
                <c:pt idx="17">
                  <c:v>BIOSEIF S.R.L.</c:v>
                </c:pt>
                <c:pt idx="18">
                  <c:v>MORELLO SA</c:v>
                </c:pt>
                <c:pt idx="19">
                  <c:v>OS5 S.A</c:v>
                </c:pt>
                <c:pt idx="20">
                  <c:v>CODESIL SA</c:v>
                </c:pt>
                <c:pt idx="21">
                  <c:v>INFORMATICA NOROESTE SRL</c:v>
                </c:pt>
                <c:pt idx="22">
                  <c:v>TECNO ROLL S.A.</c:v>
                </c:pt>
                <c:pt idx="23">
                  <c:v>KOREN SILVIO Y RIOS MARGARITA HAYDEE</c:v>
                </c:pt>
                <c:pt idx="24">
                  <c:v>SEGURIDAD GLOBAL SA</c:v>
                </c:pt>
                <c:pt idx="25">
                  <c:v>AJEC AUTOADHESIVOS S A</c:v>
                </c:pt>
                <c:pt idx="26">
                  <c:v>DRIHM S.R.L</c:v>
                </c:pt>
                <c:pt idx="27">
                  <c:v>HERCAL DE JUAN CARLOS ENSE Y SANDRA ZULEMA HEIT</c:v>
                </c:pt>
                <c:pt idx="28">
                  <c:v>L V H S.A</c:v>
                </c:pt>
                <c:pt idx="29">
                  <c:v>STAPLES ARGENTINA SA</c:v>
                </c:pt>
                <c:pt idx="30">
                  <c:v>TELECTRONICA CODIFICACION S.A.</c:v>
                </c:pt>
                <c:pt idx="31">
                  <c:v>BAIRES FULL TRADING S.A.</c:v>
                </c:pt>
                <c:pt idx="32">
                  <c:v>S G E S.R.L.</c:v>
                </c:pt>
                <c:pt idx="33">
                  <c:v>SYMBAR S.A.</c:v>
                </c:pt>
                <c:pt idx="34">
                  <c:v>D. WEINSTOCK S.R.L.</c:v>
                </c:pt>
                <c:pt idx="35">
                  <c:v>DISTRIPAPER S.A</c:v>
                </c:pt>
                <c:pt idx="36">
                  <c:v>FERRETERIA IND. BOTTERO S.A</c:v>
                </c:pt>
                <c:pt idx="37">
                  <c:v>GRAFICA PEIRO SRL</c:v>
                </c:pt>
                <c:pt idx="38">
                  <c:v>LATIN GRAFICA SRL</c:v>
                </c:pt>
                <c:pt idx="39">
                  <c:v>QUAKER CHEMICAL SOCIEDAD ANONIMA</c:v>
                </c:pt>
                <c:pt idx="40">
                  <c:v>DOCUPRINT SA</c:v>
                </c:pt>
                <c:pt idx="41">
                  <c:v>GELHORN JUAN HUGO</c:v>
                </c:pt>
                <c:pt idx="42">
                  <c:v>HENKEL ARGENTINA SA</c:v>
                </c:pt>
                <c:pt idx="43">
                  <c:v>NODULO S A</c:v>
                </c:pt>
                <c:pt idx="44">
                  <c:v>RESMACON S.R.L.</c:v>
                </c:pt>
                <c:pt idx="45">
                  <c:v>SENDECO S.A.</c:v>
                </c:pt>
                <c:pt idx="46">
                  <c:v>STILO WG SRL</c:v>
                </c:pt>
                <c:pt idx="47">
                  <c:v>STORE ETAMI SRL</c:v>
                </c:pt>
                <c:pt idx="48">
                  <c:v>VAUCHERET GUSTAVO HOMERO</c:v>
                </c:pt>
                <c:pt idx="49">
                  <c:v>VAUTOMAT S.R.L.</c:v>
                </c:pt>
                <c:pt idx="50">
                  <c:v>CHECIKA S.R.L.</c:v>
                </c:pt>
                <c:pt idx="51">
                  <c:v>DATA MEMORY S.A.</c:v>
                </c:pt>
                <c:pt idx="52">
                  <c:v>ELECTROQUIMICA DELTA S.R.L</c:v>
                </c:pt>
                <c:pt idx="53">
                  <c:v>EQUI FEC SA</c:v>
                </c:pt>
                <c:pt idx="54">
                  <c:v>FLEXOFILM AVELLANEDA SA</c:v>
                </c:pt>
                <c:pt idx="55">
                  <c:v>HUMIDITY CONTROL SRL</c:v>
                </c:pt>
                <c:pt idx="56">
                  <c:v>JUAN CARLOS ENSE Y SANDRA ZULEMA HEIT</c:v>
                </c:pt>
                <c:pt idx="57">
                  <c:v>MICROENVASES SRL</c:v>
                </c:pt>
                <c:pt idx="58">
                  <c:v>MIL RUEDAS SRL</c:v>
                </c:pt>
                <c:pt idx="59">
                  <c:v>PANASONIC DO BRASIL LIMITADA-SUCURSAL ARGENTINA</c:v>
                </c:pt>
                <c:pt idx="60">
                  <c:v>RUFFILLO GUSTAVO ARIEL</c:v>
                </c:pt>
                <c:pt idx="61">
                  <c:v>ARTES GRAFICAS RAAL SA</c:v>
                </c:pt>
                <c:pt idx="62">
                  <c:v>BALPHIN MEDICAL´S S.A.</c:v>
                </c:pt>
                <c:pt idx="63">
                  <c:v>DOMANICO HECTOR JUAN</c:v>
                </c:pt>
                <c:pt idx="64">
                  <c:v>EGOX SOCIEDAD DE RESPONSABILIDAD LIMITADA</c:v>
                </c:pt>
                <c:pt idx="65">
                  <c:v>ELEMAK CONSTRUCCIONES S.R.L.</c:v>
                </c:pt>
                <c:pt idx="66">
                  <c:v>GEINOX S.A.</c:v>
                </c:pt>
                <c:pt idx="67">
                  <c:v>HERMAC S.A.I.C</c:v>
                </c:pt>
                <c:pt idx="68">
                  <c:v>MICROELECTRONICA COMPONENTES S.R.L.</c:v>
                </c:pt>
                <c:pt idx="69">
                  <c:v>MITECO S.R.L.</c:v>
                </c:pt>
                <c:pt idx="70">
                  <c:v>POGGIO FERNANDO TOMAS</c:v>
                </c:pt>
                <c:pt idx="71">
                  <c:v>PRONOR S.R.L.</c:v>
                </c:pt>
                <c:pt idx="72">
                  <c:v>RIBBON SRL</c:v>
                </c:pt>
                <c:pt idx="73">
                  <c:v>ROMA PACK SA</c:v>
                </c:pt>
                <c:pt idx="74">
                  <c:v>STANFOR SRL</c:v>
                </c:pt>
                <c:pt idx="75">
                  <c:v>TOYOTA MATERIAL HANDLING MERCOSUR CEL</c:v>
                </c:pt>
                <c:pt idx="76">
                  <c:v>Transporte Morales</c:v>
                </c:pt>
                <c:pt idx="77">
                  <c:v>ZUCAMOR SA</c:v>
                </c:pt>
                <c:pt idx="78">
                  <c:v>BACCARO DANIEL MARIO</c:v>
                </c:pt>
                <c:pt idx="79">
                  <c:v>BIMONT SRL</c:v>
                </c:pt>
                <c:pt idx="80">
                  <c:v>BLIGRAF S.A.</c:v>
                </c:pt>
                <c:pt idx="81">
                  <c:v>BONTUMASI WALTER - YANZI GERMAN S.H</c:v>
                </c:pt>
                <c:pt idx="82">
                  <c:v>C G FORM SRL</c:v>
                </c:pt>
                <c:pt idx="83">
                  <c:v>CACCIA GUSTAVO DANIEL</c:v>
                </c:pt>
                <c:pt idx="84">
                  <c:v>COMERCIAL ARGENTINA S.R.L.</c:v>
                </c:pt>
                <c:pt idx="85">
                  <c:v>ELECTRICIDAD LYNCH SRL</c:v>
                </c:pt>
                <c:pt idx="86">
                  <c:v>Electronic System SA</c:v>
                </c:pt>
                <c:pt idx="87">
                  <c:v>GUAYABERA S A</c:v>
                </c:pt>
                <c:pt idx="88">
                  <c:v>GUTIERREZ DEL CASTILLO GERARDO DANIEL</c:v>
                </c:pt>
                <c:pt idx="89">
                  <c:v>JUAN CARLOS BARSI Y NAHUEL OSVALDO BARSI S.H.</c:v>
                </c:pt>
                <c:pt idx="90">
                  <c:v>KRAFT AUTOMACION S.A.</c:v>
                </c:pt>
                <c:pt idx="91">
                  <c:v>MOVILMAT S.A.</c:v>
                </c:pt>
                <c:pt idx="92">
                  <c:v>NICAR SRL</c:v>
                </c:pt>
                <c:pt idx="93">
                  <c:v>NOVATECH SOLUTIONS SA</c:v>
                </c:pt>
                <c:pt idx="94">
                  <c:v>OVIEDO CARLOS ALBERTO</c:v>
                </c:pt>
                <c:pt idx="95">
                  <c:v>PECTAGAR S R L</c:v>
                </c:pt>
                <c:pt idx="96">
                  <c:v>Pisos y Revestimientos</c:v>
                </c:pt>
                <c:pt idx="97">
                  <c:v>SEALED AIR ARGENTINA S.A.</c:v>
                </c:pt>
                <c:pt idx="98">
                  <c:v>SULLAIR ARGENTINA S.A.</c:v>
                </c:pt>
                <c:pt idx="99">
                  <c:v>VIDITEC S.A.</c:v>
                </c:pt>
                <c:pt idx="100">
                  <c:v>YEL S.R.L</c:v>
                </c:pt>
                <c:pt idx="101">
                  <c:v>AIR COMPUTERS SRL</c:v>
                </c:pt>
                <c:pt idx="102">
                  <c:v>ALVAREZ GUILLERMO ARIEL</c:v>
                </c:pt>
                <c:pt idx="103">
                  <c:v>ARANA S.A.</c:v>
                </c:pt>
                <c:pt idx="104">
                  <c:v>ARGENPACK CORRUGADOS S.A.</c:v>
                </c:pt>
                <c:pt idx="105">
                  <c:v>BATERIAS DETROIT S.R.L.</c:v>
                </c:pt>
                <c:pt idx="106">
                  <c:v>BOMBADUR SRL</c:v>
                </c:pt>
                <c:pt idx="107">
                  <c:v>BONAFINA ALFREDO CLAUDIO</c:v>
                </c:pt>
                <c:pt idx="108">
                  <c:v>BOTANMOL S.A.</c:v>
                </c:pt>
                <c:pt idx="109">
                  <c:v>BRANDL PABLO DANIEL</c:v>
                </c:pt>
                <c:pt idx="110">
                  <c:v>BUA ADRIAN RICARDO</c:v>
                </c:pt>
                <c:pt idx="111">
                  <c:v>CB TRADING SRL</c:v>
                </c:pt>
                <c:pt idx="112">
                  <c:v>CINTAS ADHESIVAS SA</c:v>
                </c:pt>
                <c:pt idx="113">
                  <c:v>CLIMATECNICA ARGENTINA SA</c:v>
                </c:pt>
                <c:pt idx="114">
                  <c:v>COMERCIAL I.C. S.A.</c:v>
                </c:pt>
                <c:pt idx="115">
                  <c:v>DE PROVEEDORES &amp; CO</c:v>
                </c:pt>
                <c:pt idx="116">
                  <c:v>De Proveedores y CO S.R.L</c:v>
                </c:pt>
                <c:pt idx="117">
                  <c:v>DEBTECH S.R.L.</c:v>
                </c:pt>
                <c:pt idx="118">
                  <c:v>DONATO RUBEN DANIEL Y SANCHEZ RAUL NORBERTO</c:v>
                </c:pt>
                <c:pt idx="119">
                  <c:v>DORIGNAC MARCELO VICTOR</c:v>
                </c:pt>
                <c:pt idx="120">
                  <c:v>EDGELL OSCAR RUBEN</c:v>
                </c:pt>
                <c:pt idx="121">
                  <c:v>ELECTROPELBA SA</c:v>
                </c:pt>
                <c:pt idx="122">
                  <c:v>ELHINEL SOCIEDAD DE RESPONSABILIDAD LIMITADA</c:v>
                </c:pt>
                <c:pt idx="123">
                  <c:v>EMBALCENTER S.A.</c:v>
                </c:pt>
                <c:pt idx="124">
                  <c:v>ENERSYSTEM ARGENTINA S.A</c:v>
                </c:pt>
                <c:pt idx="125">
                  <c:v>EQA S.A.I.C.</c:v>
                </c:pt>
                <c:pt idx="126">
                  <c:v>EXEMYS SRL</c:v>
                </c:pt>
                <c:pt idx="127">
                  <c:v>FERROCEMENT  S.A.</c:v>
                </c:pt>
                <c:pt idx="128">
                  <c:v>FORMAS ARGENTINAS S.R.L.</c:v>
                </c:pt>
                <c:pt idx="129">
                  <c:v>G4S DETCON S A</c:v>
                </c:pt>
                <c:pt idx="130">
                  <c:v>GEARVEL S. A .I. Y. C.</c:v>
                </c:pt>
                <c:pt idx="131">
                  <c:v>HENTER I C S A</c:v>
                </c:pt>
                <c:pt idx="132">
                  <c:v>INDESUR ARGENTINA S.A</c:v>
                </c:pt>
                <c:pt idx="133">
                  <c:v>INDUPOLES ARGENTINA S.A.</c:v>
                </c:pt>
                <c:pt idx="134">
                  <c:v>LA CASA DE LAS ESCALERAS S A CC I</c:v>
                </c:pt>
                <c:pt idx="135">
                  <c:v>LIBERDOR SA</c:v>
                </c:pt>
                <c:pt idx="136">
                  <c:v>LONGONI ELECTRONICA S.R.L.</c:v>
                </c:pt>
                <c:pt idx="137">
                  <c:v>MATAFUEGOS DONNY SRL</c:v>
                </c:pt>
                <c:pt idx="138">
                  <c:v>MEXELL S.A.</c:v>
                </c:pt>
                <c:pt idx="139">
                  <c:v>MONTONE SRL</c:v>
                </c:pt>
                <c:pt idx="140">
                  <c:v>MULTILABEL ARGENTINA SOCIEDAD ANONIMA</c:v>
                </c:pt>
                <c:pt idx="141">
                  <c:v>NOVARCHEM SA</c:v>
                </c:pt>
                <c:pt idx="142">
                  <c:v>PAPELERA DELNOA SA</c:v>
                </c:pt>
                <c:pt idx="143">
                  <c:v>R.C.L S.R.L</c:v>
                </c:pt>
                <c:pt idx="144">
                  <c:v>REBRON S.R.L.</c:v>
                </c:pt>
                <c:pt idx="145">
                  <c:v>REY DIEGO HERNAN</c:v>
                </c:pt>
                <c:pt idx="146">
                  <c:v>S.M.C. ARGENTINA S.A</c:v>
                </c:pt>
                <c:pt idx="147">
                  <c:v>SATO ARGENTINA SA</c:v>
                </c:pt>
                <c:pt idx="148">
                  <c:v>SEW EURODRIVE ARG S.A</c:v>
                </c:pt>
                <c:pt idx="149">
                  <c:v>SLIVIA SA</c:v>
                </c:pt>
                <c:pt idx="150">
                  <c:v>SONY ARGENTINA S.A.</c:v>
                </c:pt>
                <c:pt idx="151">
                  <c:v>Stella Hnos (Transporte)</c:v>
                </c:pt>
                <c:pt idx="152">
                  <c:v>TACCHINI EZEQUIEL CESAR</c:v>
                </c:pt>
                <c:pt idx="153">
                  <c:v>TADI S.A.</c:v>
                </c:pt>
                <c:pt idx="154">
                  <c:v>TECNICA ELEMEC SAICIYA</c:v>
                </c:pt>
                <c:pt idx="155">
                  <c:v>TECNO SAN MARTIN S.R.L.</c:v>
                </c:pt>
                <c:pt idx="156">
                  <c:v>TEMPEL S A</c:v>
                </c:pt>
                <c:pt idx="157">
                  <c:v>TEMTEC S.A.</c:v>
                </c:pt>
                <c:pt idx="158">
                  <c:v>TIANI JOSE ROQUE</c:v>
                </c:pt>
                <c:pt idx="159">
                  <c:v>TRUE DIGITAL SYSTEMS SA</c:v>
                </c:pt>
                <c:pt idx="160">
                  <c:v>UNIRROL S.A</c:v>
                </c:pt>
                <c:pt idx="161">
                  <c:v>UNITRONIC S.A.</c:v>
                </c:pt>
                <c:pt idx="162">
                  <c:v>VICTOR M.FUSCO Y CIA S.R.L.</c:v>
                </c:pt>
                <c:pt idx="163">
                  <c:v>WILO SALMSON ARGENTINA SA</c:v>
                </c:pt>
                <c:pt idx="164">
                  <c:v>WINTERS INSTRUMENTS SA</c:v>
                </c:pt>
                <c:pt idx="165">
                  <c:v>YNK SRL</c:v>
                </c:pt>
              </c:strCache>
            </c:strRef>
          </c:cat>
          <c:val>
            <c:numRef>
              <c:f>Hoja1!$D$2:$D$167</c:f>
            </c:numRef>
          </c:val>
          <c:smooth val="0"/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%</c:v>
                </c:pt>
              </c:strCache>
            </c:strRef>
          </c:tx>
          <c:marker>
            <c:symbol val="none"/>
          </c:marker>
          <c:cat>
            <c:strRef>
              <c:f>Hoja1!$A$2:$A$167</c:f>
              <c:strCache>
                <c:ptCount val="166"/>
                <c:pt idx="0">
                  <c:v>ACHERNAR SA</c:v>
                </c:pt>
                <c:pt idx="1">
                  <c:v>RINALDI ROSANA MARIA NUNCIA</c:v>
                </c:pt>
                <c:pt idx="2">
                  <c:v>BRANA HERMANOS S.A.</c:v>
                </c:pt>
                <c:pt idx="3">
                  <c:v>SEGUFER SA</c:v>
                </c:pt>
                <c:pt idx="4">
                  <c:v>ARTPRESS SA</c:v>
                </c:pt>
                <c:pt idx="5">
                  <c:v>COMPANIA ARGENTINA DE SEGURIDAD INDUSTRIAL SRL</c:v>
                </c:pt>
                <c:pt idx="6">
                  <c:v>FERRETERIA INDUSTRIAL JM S.R.L.</c:v>
                </c:pt>
                <c:pt idx="7">
                  <c:v>EUROPACKAGING S.R.L.</c:v>
                </c:pt>
                <c:pt idx="8">
                  <c:v>ELECTRICIDAD SAN MARTIN SA</c:v>
                </c:pt>
                <c:pt idx="9">
                  <c:v>INTAR TORNILLOS SA</c:v>
                </c:pt>
                <c:pt idx="10">
                  <c:v>NewSan</c:v>
                </c:pt>
                <c:pt idx="11">
                  <c:v>COLLOCA SAICA</c:v>
                </c:pt>
                <c:pt idx="12">
                  <c:v>ELECTRICIDAD SERRANO S.A.</c:v>
                </c:pt>
                <c:pt idx="13">
                  <c:v>MARONI C SA</c:v>
                </c:pt>
                <c:pt idx="14">
                  <c:v>EMBALPACK S.A.</c:v>
                </c:pt>
                <c:pt idx="15">
                  <c:v>GRAFICA VALMAR S.A.</c:v>
                </c:pt>
                <c:pt idx="16">
                  <c:v>BOLSAPACK SRL</c:v>
                </c:pt>
                <c:pt idx="17">
                  <c:v>BIOSEIF S.R.L.</c:v>
                </c:pt>
                <c:pt idx="18">
                  <c:v>MORELLO SA</c:v>
                </c:pt>
                <c:pt idx="19">
                  <c:v>OS5 S.A</c:v>
                </c:pt>
                <c:pt idx="20">
                  <c:v>CODESIL SA</c:v>
                </c:pt>
                <c:pt idx="21">
                  <c:v>INFORMATICA NOROESTE SRL</c:v>
                </c:pt>
                <c:pt idx="22">
                  <c:v>TECNO ROLL S.A.</c:v>
                </c:pt>
                <c:pt idx="23">
                  <c:v>KOREN SILVIO Y RIOS MARGARITA HAYDEE</c:v>
                </c:pt>
                <c:pt idx="24">
                  <c:v>SEGURIDAD GLOBAL SA</c:v>
                </c:pt>
                <c:pt idx="25">
                  <c:v>AJEC AUTOADHESIVOS S A</c:v>
                </c:pt>
                <c:pt idx="26">
                  <c:v>DRIHM S.R.L</c:v>
                </c:pt>
                <c:pt idx="27">
                  <c:v>HERCAL DE JUAN CARLOS ENSE Y SANDRA ZULEMA HEIT</c:v>
                </c:pt>
                <c:pt idx="28">
                  <c:v>L V H S.A</c:v>
                </c:pt>
                <c:pt idx="29">
                  <c:v>STAPLES ARGENTINA SA</c:v>
                </c:pt>
                <c:pt idx="30">
                  <c:v>TELECTRONICA CODIFICACION S.A.</c:v>
                </c:pt>
                <c:pt idx="31">
                  <c:v>BAIRES FULL TRADING S.A.</c:v>
                </c:pt>
                <c:pt idx="32">
                  <c:v>S G E S.R.L.</c:v>
                </c:pt>
                <c:pt idx="33">
                  <c:v>SYMBAR S.A.</c:v>
                </c:pt>
                <c:pt idx="34">
                  <c:v>D. WEINSTOCK S.R.L.</c:v>
                </c:pt>
                <c:pt idx="35">
                  <c:v>DISTRIPAPER S.A</c:v>
                </c:pt>
                <c:pt idx="36">
                  <c:v>FERRETERIA IND. BOTTERO S.A</c:v>
                </c:pt>
                <c:pt idx="37">
                  <c:v>GRAFICA PEIRO SRL</c:v>
                </c:pt>
                <c:pt idx="38">
                  <c:v>LATIN GRAFICA SRL</c:v>
                </c:pt>
                <c:pt idx="39">
                  <c:v>QUAKER CHEMICAL SOCIEDAD ANONIMA</c:v>
                </c:pt>
                <c:pt idx="40">
                  <c:v>DOCUPRINT SA</c:v>
                </c:pt>
                <c:pt idx="41">
                  <c:v>GELHORN JUAN HUGO</c:v>
                </c:pt>
                <c:pt idx="42">
                  <c:v>HENKEL ARGENTINA SA</c:v>
                </c:pt>
                <c:pt idx="43">
                  <c:v>NODULO S A</c:v>
                </c:pt>
                <c:pt idx="44">
                  <c:v>RESMACON S.R.L.</c:v>
                </c:pt>
                <c:pt idx="45">
                  <c:v>SENDECO S.A.</c:v>
                </c:pt>
                <c:pt idx="46">
                  <c:v>STILO WG SRL</c:v>
                </c:pt>
                <c:pt idx="47">
                  <c:v>STORE ETAMI SRL</c:v>
                </c:pt>
                <c:pt idx="48">
                  <c:v>VAUCHERET GUSTAVO HOMERO</c:v>
                </c:pt>
                <c:pt idx="49">
                  <c:v>VAUTOMAT S.R.L.</c:v>
                </c:pt>
                <c:pt idx="50">
                  <c:v>CHECIKA S.R.L.</c:v>
                </c:pt>
                <c:pt idx="51">
                  <c:v>DATA MEMORY S.A.</c:v>
                </c:pt>
                <c:pt idx="52">
                  <c:v>ELECTROQUIMICA DELTA S.R.L</c:v>
                </c:pt>
                <c:pt idx="53">
                  <c:v>EQUI FEC SA</c:v>
                </c:pt>
                <c:pt idx="54">
                  <c:v>FLEXOFILM AVELLANEDA SA</c:v>
                </c:pt>
                <c:pt idx="55">
                  <c:v>HUMIDITY CONTROL SRL</c:v>
                </c:pt>
                <c:pt idx="56">
                  <c:v>JUAN CARLOS ENSE Y SANDRA ZULEMA HEIT</c:v>
                </c:pt>
                <c:pt idx="57">
                  <c:v>MICROENVASES SRL</c:v>
                </c:pt>
                <c:pt idx="58">
                  <c:v>MIL RUEDAS SRL</c:v>
                </c:pt>
                <c:pt idx="59">
                  <c:v>PANASONIC DO BRASIL LIMITADA-SUCURSAL ARGENTINA</c:v>
                </c:pt>
                <c:pt idx="60">
                  <c:v>RUFFILLO GUSTAVO ARIEL</c:v>
                </c:pt>
                <c:pt idx="61">
                  <c:v>ARTES GRAFICAS RAAL SA</c:v>
                </c:pt>
                <c:pt idx="62">
                  <c:v>BALPHIN MEDICAL´S S.A.</c:v>
                </c:pt>
                <c:pt idx="63">
                  <c:v>DOMANICO HECTOR JUAN</c:v>
                </c:pt>
                <c:pt idx="64">
                  <c:v>EGOX SOCIEDAD DE RESPONSABILIDAD LIMITADA</c:v>
                </c:pt>
                <c:pt idx="65">
                  <c:v>ELEMAK CONSTRUCCIONES S.R.L.</c:v>
                </c:pt>
                <c:pt idx="66">
                  <c:v>GEINOX S.A.</c:v>
                </c:pt>
                <c:pt idx="67">
                  <c:v>HERMAC S.A.I.C</c:v>
                </c:pt>
                <c:pt idx="68">
                  <c:v>MICROELECTRONICA COMPONENTES S.R.L.</c:v>
                </c:pt>
                <c:pt idx="69">
                  <c:v>MITECO S.R.L.</c:v>
                </c:pt>
                <c:pt idx="70">
                  <c:v>POGGIO FERNANDO TOMAS</c:v>
                </c:pt>
                <c:pt idx="71">
                  <c:v>PRONOR S.R.L.</c:v>
                </c:pt>
                <c:pt idx="72">
                  <c:v>RIBBON SRL</c:v>
                </c:pt>
                <c:pt idx="73">
                  <c:v>ROMA PACK SA</c:v>
                </c:pt>
                <c:pt idx="74">
                  <c:v>STANFOR SRL</c:v>
                </c:pt>
                <c:pt idx="75">
                  <c:v>TOYOTA MATERIAL HANDLING MERCOSUR CEL</c:v>
                </c:pt>
                <c:pt idx="76">
                  <c:v>Transporte Morales</c:v>
                </c:pt>
                <c:pt idx="77">
                  <c:v>ZUCAMOR SA</c:v>
                </c:pt>
                <c:pt idx="78">
                  <c:v>BACCARO DANIEL MARIO</c:v>
                </c:pt>
                <c:pt idx="79">
                  <c:v>BIMONT SRL</c:v>
                </c:pt>
                <c:pt idx="80">
                  <c:v>BLIGRAF S.A.</c:v>
                </c:pt>
                <c:pt idx="81">
                  <c:v>BONTUMASI WALTER - YANZI GERMAN S.H</c:v>
                </c:pt>
                <c:pt idx="82">
                  <c:v>C G FORM SRL</c:v>
                </c:pt>
                <c:pt idx="83">
                  <c:v>CACCIA GUSTAVO DANIEL</c:v>
                </c:pt>
                <c:pt idx="84">
                  <c:v>COMERCIAL ARGENTINA S.R.L.</c:v>
                </c:pt>
                <c:pt idx="85">
                  <c:v>ELECTRICIDAD LYNCH SRL</c:v>
                </c:pt>
                <c:pt idx="86">
                  <c:v>Electronic System SA</c:v>
                </c:pt>
                <c:pt idx="87">
                  <c:v>GUAYABERA S A</c:v>
                </c:pt>
                <c:pt idx="88">
                  <c:v>GUTIERREZ DEL CASTILLO GERARDO DANIEL</c:v>
                </c:pt>
                <c:pt idx="89">
                  <c:v>JUAN CARLOS BARSI Y NAHUEL OSVALDO BARSI S.H.</c:v>
                </c:pt>
                <c:pt idx="90">
                  <c:v>KRAFT AUTOMACION S.A.</c:v>
                </c:pt>
                <c:pt idx="91">
                  <c:v>MOVILMAT S.A.</c:v>
                </c:pt>
                <c:pt idx="92">
                  <c:v>NICAR SRL</c:v>
                </c:pt>
                <c:pt idx="93">
                  <c:v>NOVATECH SOLUTIONS SA</c:v>
                </c:pt>
                <c:pt idx="94">
                  <c:v>OVIEDO CARLOS ALBERTO</c:v>
                </c:pt>
                <c:pt idx="95">
                  <c:v>PECTAGAR S R L</c:v>
                </c:pt>
                <c:pt idx="96">
                  <c:v>Pisos y Revestimientos</c:v>
                </c:pt>
                <c:pt idx="97">
                  <c:v>SEALED AIR ARGENTINA S.A.</c:v>
                </c:pt>
                <c:pt idx="98">
                  <c:v>SULLAIR ARGENTINA S.A.</c:v>
                </c:pt>
                <c:pt idx="99">
                  <c:v>VIDITEC S.A.</c:v>
                </c:pt>
                <c:pt idx="100">
                  <c:v>YEL S.R.L</c:v>
                </c:pt>
                <c:pt idx="101">
                  <c:v>AIR COMPUTERS SRL</c:v>
                </c:pt>
                <c:pt idx="102">
                  <c:v>ALVAREZ GUILLERMO ARIEL</c:v>
                </c:pt>
                <c:pt idx="103">
                  <c:v>ARANA S.A.</c:v>
                </c:pt>
                <c:pt idx="104">
                  <c:v>ARGENPACK CORRUGADOS S.A.</c:v>
                </c:pt>
                <c:pt idx="105">
                  <c:v>BATERIAS DETROIT S.R.L.</c:v>
                </c:pt>
                <c:pt idx="106">
                  <c:v>BOMBADUR SRL</c:v>
                </c:pt>
                <c:pt idx="107">
                  <c:v>BONAFINA ALFREDO CLAUDIO</c:v>
                </c:pt>
                <c:pt idx="108">
                  <c:v>BOTANMOL S.A.</c:v>
                </c:pt>
                <c:pt idx="109">
                  <c:v>BRANDL PABLO DANIEL</c:v>
                </c:pt>
                <c:pt idx="110">
                  <c:v>BUA ADRIAN RICARDO</c:v>
                </c:pt>
                <c:pt idx="111">
                  <c:v>CB TRADING SRL</c:v>
                </c:pt>
                <c:pt idx="112">
                  <c:v>CINTAS ADHESIVAS SA</c:v>
                </c:pt>
                <c:pt idx="113">
                  <c:v>CLIMATECNICA ARGENTINA SA</c:v>
                </c:pt>
                <c:pt idx="114">
                  <c:v>COMERCIAL I.C. S.A.</c:v>
                </c:pt>
                <c:pt idx="115">
                  <c:v>DE PROVEEDORES &amp; CO</c:v>
                </c:pt>
                <c:pt idx="116">
                  <c:v>De Proveedores y CO S.R.L</c:v>
                </c:pt>
                <c:pt idx="117">
                  <c:v>DEBTECH S.R.L.</c:v>
                </c:pt>
                <c:pt idx="118">
                  <c:v>DONATO RUBEN DANIEL Y SANCHEZ RAUL NORBERTO</c:v>
                </c:pt>
                <c:pt idx="119">
                  <c:v>DORIGNAC MARCELO VICTOR</c:v>
                </c:pt>
                <c:pt idx="120">
                  <c:v>EDGELL OSCAR RUBEN</c:v>
                </c:pt>
                <c:pt idx="121">
                  <c:v>ELECTROPELBA SA</c:v>
                </c:pt>
                <c:pt idx="122">
                  <c:v>ELHINEL SOCIEDAD DE RESPONSABILIDAD LIMITADA</c:v>
                </c:pt>
                <c:pt idx="123">
                  <c:v>EMBALCENTER S.A.</c:v>
                </c:pt>
                <c:pt idx="124">
                  <c:v>ENERSYSTEM ARGENTINA S.A</c:v>
                </c:pt>
                <c:pt idx="125">
                  <c:v>EQA S.A.I.C.</c:v>
                </c:pt>
                <c:pt idx="126">
                  <c:v>EXEMYS SRL</c:v>
                </c:pt>
                <c:pt idx="127">
                  <c:v>FERROCEMENT  S.A.</c:v>
                </c:pt>
                <c:pt idx="128">
                  <c:v>FORMAS ARGENTINAS S.R.L.</c:v>
                </c:pt>
                <c:pt idx="129">
                  <c:v>G4S DETCON S A</c:v>
                </c:pt>
                <c:pt idx="130">
                  <c:v>GEARVEL S. A .I. Y. C.</c:v>
                </c:pt>
                <c:pt idx="131">
                  <c:v>HENTER I C S A</c:v>
                </c:pt>
                <c:pt idx="132">
                  <c:v>INDESUR ARGENTINA S.A</c:v>
                </c:pt>
                <c:pt idx="133">
                  <c:v>INDUPOLES ARGENTINA S.A.</c:v>
                </c:pt>
                <c:pt idx="134">
                  <c:v>LA CASA DE LAS ESCALERAS S A CC I</c:v>
                </c:pt>
                <c:pt idx="135">
                  <c:v>LIBERDOR SA</c:v>
                </c:pt>
                <c:pt idx="136">
                  <c:v>LONGONI ELECTRONICA S.R.L.</c:v>
                </c:pt>
                <c:pt idx="137">
                  <c:v>MATAFUEGOS DONNY SRL</c:v>
                </c:pt>
                <c:pt idx="138">
                  <c:v>MEXELL S.A.</c:v>
                </c:pt>
                <c:pt idx="139">
                  <c:v>MONTONE SRL</c:v>
                </c:pt>
                <c:pt idx="140">
                  <c:v>MULTILABEL ARGENTINA SOCIEDAD ANONIMA</c:v>
                </c:pt>
                <c:pt idx="141">
                  <c:v>NOVARCHEM SA</c:v>
                </c:pt>
                <c:pt idx="142">
                  <c:v>PAPELERA DELNOA SA</c:v>
                </c:pt>
                <c:pt idx="143">
                  <c:v>R.C.L S.R.L</c:v>
                </c:pt>
                <c:pt idx="144">
                  <c:v>REBRON S.R.L.</c:v>
                </c:pt>
                <c:pt idx="145">
                  <c:v>REY DIEGO HERNAN</c:v>
                </c:pt>
                <c:pt idx="146">
                  <c:v>S.M.C. ARGENTINA S.A</c:v>
                </c:pt>
                <c:pt idx="147">
                  <c:v>SATO ARGENTINA SA</c:v>
                </c:pt>
                <c:pt idx="148">
                  <c:v>SEW EURODRIVE ARG S.A</c:v>
                </c:pt>
                <c:pt idx="149">
                  <c:v>SLIVIA SA</c:v>
                </c:pt>
                <c:pt idx="150">
                  <c:v>SONY ARGENTINA S.A.</c:v>
                </c:pt>
                <c:pt idx="151">
                  <c:v>Stella Hnos (Transporte)</c:v>
                </c:pt>
                <c:pt idx="152">
                  <c:v>TACCHINI EZEQUIEL CESAR</c:v>
                </c:pt>
                <c:pt idx="153">
                  <c:v>TADI S.A.</c:v>
                </c:pt>
                <c:pt idx="154">
                  <c:v>TECNICA ELEMEC SAICIYA</c:v>
                </c:pt>
                <c:pt idx="155">
                  <c:v>TECNO SAN MARTIN S.R.L.</c:v>
                </c:pt>
                <c:pt idx="156">
                  <c:v>TEMPEL S A</c:v>
                </c:pt>
                <c:pt idx="157">
                  <c:v>TEMTEC S.A.</c:v>
                </c:pt>
                <c:pt idx="158">
                  <c:v>TIANI JOSE ROQUE</c:v>
                </c:pt>
                <c:pt idx="159">
                  <c:v>TRUE DIGITAL SYSTEMS SA</c:v>
                </c:pt>
                <c:pt idx="160">
                  <c:v>UNIRROL S.A</c:v>
                </c:pt>
                <c:pt idx="161">
                  <c:v>UNITRONIC S.A.</c:v>
                </c:pt>
                <c:pt idx="162">
                  <c:v>VICTOR M.FUSCO Y CIA S.R.L.</c:v>
                </c:pt>
                <c:pt idx="163">
                  <c:v>WILO SALMSON ARGENTINA SA</c:v>
                </c:pt>
                <c:pt idx="164">
                  <c:v>WINTERS INSTRUMENTS SA</c:v>
                </c:pt>
                <c:pt idx="165">
                  <c:v>YNK SRL</c:v>
                </c:pt>
              </c:strCache>
            </c:strRef>
          </c:cat>
          <c:val>
            <c:numRef>
              <c:f>Hoja1!$E$2:$E$167</c:f>
              <c:numCache>
                <c:formatCode>0%</c:formatCode>
                <c:ptCount val="166"/>
                <c:pt idx="0">
                  <c:v>8.7645195353748678E-2</c:v>
                </c:pt>
                <c:pt idx="1">
                  <c:v>0.16050686378035903</c:v>
                </c:pt>
                <c:pt idx="2">
                  <c:v>0.20063357972544879</c:v>
                </c:pt>
                <c:pt idx="3">
                  <c:v>0.23759239704329463</c:v>
                </c:pt>
                <c:pt idx="4">
                  <c:v>0.26610348468848999</c:v>
                </c:pt>
                <c:pt idx="5">
                  <c:v>0.29461457233368532</c:v>
                </c:pt>
                <c:pt idx="6">
                  <c:v>0.32101372756071805</c:v>
                </c:pt>
                <c:pt idx="7">
                  <c:v>0.34530095036958819</c:v>
                </c:pt>
                <c:pt idx="8">
                  <c:v>0.368532206969377</c:v>
                </c:pt>
                <c:pt idx="9">
                  <c:v>0.3917634635691658</c:v>
                </c:pt>
                <c:pt idx="10">
                  <c:v>0.41499472016895461</c:v>
                </c:pt>
                <c:pt idx="11">
                  <c:v>0.43505807814149949</c:v>
                </c:pt>
                <c:pt idx="12">
                  <c:v>0.45512143611404438</c:v>
                </c:pt>
                <c:pt idx="13">
                  <c:v>0.47518479408658926</c:v>
                </c:pt>
                <c:pt idx="14">
                  <c:v>0.49419218585005281</c:v>
                </c:pt>
                <c:pt idx="15">
                  <c:v>0.51108764519535377</c:v>
                </c:pt>
                <c:pt idx="16">
                  <c:v>0.52692713833157345</c:v>
                </c:pt>
                <c:pt idx="17">
                  <c:v>0.53959873284054916</c:v>
                </c:pt>
                <c:pt idx="18">
                  <c:v>0.55227032734952486</c:v>
                </c:pt>
                <c:pt idx="19">
                  <c:v>0.56494192185850056</c:v>
                </c:pt>
                <c:pt idx="20">
                  <c:v>0.57655755015839494</c:v>
                </c:pt>
                <c:pt idx="21">
                  <c:v>0.58817317845828931</c:v>
                </c:pt>
                <c:pt idx="22">
                  <c:v>0.59978880675818369</c:v>
                </c:pt>
                <c:pt idx="23">
                  <c:v>0.60929250263991552</c:v>
                </c:pt>
                <c:pt idx="24">
                  <c:v>0.61879619852164736</c:v>
                </c:pt>
                <c:pt idx="25">
                  <c:v>0.62724392819429786</c:v>
                </c:pt>
                <c:pt idx="26">
                  <c:v>0.63569165786694837</c:v>
                </c:pt>
                <c:pt idx="27">
                  <c:v>0.64413938753959887</c:v>
                </c:pt>
                <c:pt idx="28">
                  <c:v>0.65258711721224938</c:v>
                </c:pt>
                <c:pt idx="29">
                  <c:v>0.66103484688489988</c:v>
                </c:pt>
                <c:pt idx="30">
                  <c:v>0.66948257655755039</c:v>
                </c:pt>
                <c:pt idx="31">
                  <c:v>0.67687434002111957</c:v>
                </c:pt>
                <c:pt idx="32">
                  <c:v>0.68426610348468875</c:v>
                </c:pt>
                <c:pt idx="33">
                  <c:v>0.69165786694825793</c:v>
                </c:pt>
                <c:pt idx="34">
                  <c:v>0.69799366420274578</c:v>
                </c:pt>
                <c:pt idx="35">
                  <c:v>0.70432946145723363</c:v>
                </c:pt>
                <c:pt idx="36">
                  <c:v>0.71066525871172148</c:v>
                </c:pt>
                <c:pt idx="37">
                  <c:v>0.71700105596620933</c:v>
                </c:pt>
                <c:pt idx="38">
                  <c:v>0.72333685322069718</c:v>
                </c:pt>
                <c:pt idx="39">
                  <c:v>0.72967265047518504</c:v>
                </c:pt>
                <c:pt idx="40">
                  <c:v>0.73495248152059156</c:v>
                </c:pt>
                <c:pt idx="41">
                  <c:v>0.74023231256599809</c:v>
                </c:pt>
                <c:pt idx="42">
                  <c:v>0.74551214361140461</c:v>
                </c:pt>
                <c:pt idx="43">
                  <c:v>0.75079197465681113</c:v>
                </c:pt>
                <c:pt idx="44">
                  <c:v>0.75607180570221766</c:v>
                </c:pt>
                <c:pt idx="45">
                  <c:v>0.76135163674762418</c:v>
                </c:pt>
                <c:pt idx="46">
                  <c:v>0.76663146779303071</c:v>
                </c:pt>
                <c:pt idx="47">
                  <c:v>0.77191129883843723</c:v>
                </c:pt>
                <c:pt idx="48">
                  <c:v>0.77719112988384376</c:v>
                </c:pt>
                <c:pt idx="49">
                  <c:v>0.78247096092925028</c:v>
                </c:pt>
                <c:pt idx="50">
                  <c:v>0.78669482576557548</c:v>
                </c:pt>
                <c:pt idx="51">
                  <c:v>0.79091869060190068</c:v>
                </c:pt>
                <c:pt idx="52">
                  <c:v>0.79514255543822587</c:v>
                </c:pt>
                <c:pt idx="53">
                  <c:v>0.79936642027455107</c:v>
                </c:pt>
                <c:pt idx="54">
                  <c:v>0.80359028511087627</c:v>
                </c:pt>
                <c:pt idx="55">
                  <c:v>0.80781414994720147</c:v>
                </c:pt>
                <c:pt idx="56">
                  <c:v>0.81203801478352666</c:v>
                </c:pt>
                <c:pt idx="57">
                  <c:v>0.81626187961985186</c:v>
                </c:pt>
                <c:pt idx="58">
                  <c:v>0.82048574445617706</c:v>
                </c:pt>
                <c:pt idx="59">
                  <c:v>0.82470960929250225</c:v>
                </c:pt>
                <c:pt idx="60">
                  <c:v>0.82893347412882745</c:v>
                </c:pt>
                <c:pt idx="61">
                  <c:v>0.83210137275607143</c:v>
                </c:pt>
                <c:pt idx="62">
                  <c:v>0.83526927138331541</c:v>
                </c:pt>
                <c:pt idx="63">
                  <c:v>0.8384371700105594</c:v>
                </c:pt>
                <c:pt idx="64">
                  <c:v>0.84160506863780338</c:v>
                </c:pt>
                <c:pt idx="65">
                  <c:v>0.84477296726504736</c:v>
                </c:pt>
                <c:pt idx="66">
                  <c:v>0.84794086589229134</c:v>
                </c:pt>
                <c:pt idx="67">
                  <c:v>0.85110876451953532</c:v>
                </c:pt>
                <c:pt idx="68">
                  <c:v>0.8542766631467793</c:v>
                </c:pt>
                <c:pt idx="69">
                  <c:v>0.85744456177402328</c:v>
                </c:pt>
                <c:pt idx="70">
                  <c:v>0.86061246040126727</c:v>
                </c:pt>
                <c:pt idx="71">
                  <c:v>0.86378035902851125</c:v>
                </c:pt>
                <c:pt idx="72">
                  <c:v>0.86694825765575523</c:v>
                </c:pt>
                <c:pt idx="73">
                  <c:v>0.87011615628299921</c:v>
                </c:pt>
                <c:pt idx="74">
                  <c:v>0.87328405491024319</c:v>
                </c:pt>
                <c:pt idx="75">
                  <c:v>0.87645195353748717</c:v>
                </c:pt>
                <c:pt idx="76">
                  <c:v>0.87961985216473115</c:v>
                </c:pt>
                <c:pt idx="77">
                  <c:v>0.88278775079197513</c:v>
                </c:pt>
                <c:pt idx="78">
                  <c:v>0.88489968321013779</c:v>
                </c:pt>
                <c:pt idx="79">
                  <c:v>0.88701161562830044</c:v>
                </c:pt>
                <c:pt idx="80">
                  <c:v>0.8891235480464631</c:v>
                </c:pt>
                <c:pt idx="81">
                  <c:v>0.89123548046462575</c:v>
                </c:pt>
                <c:pt idx="82">
                  <c:v>0.89334741288278841</c:v>
                </c:pt>
                <c:pt idx="83">
                  <c:v>0.89545934530095106</c:v>
                </c:pt>
                <c:pt idx="84">
                  <c:v>0.89757127771911371</c:v>
                </c:pt>
                <c:pt idx="85">
                  <c:v>0.89968321013727637</c:v>
                </c:pt>
                <c:pt idx="86">
                  <c:v>0.90179514255543902</c:v>
                </c:pt>
                <c:pt idx="87">
                  <c:v>0.90390707497360168</c:v>
                </c:pt>
                <c:pt idx="88">
                  <c:v>0.90601900739176433</c:v>
                </c:pt>
                <c:pt idx="89">
                  <c:v>0.90813093980992698</c:v>
                </c:pt>
                <c:pt idx="90">
                  <c:v>0.91024287222808964</c:v>
                </c:pt>
                <c:pt idx="91">
                  <c:v>0.91235480464625229</c:v>
                </c:pt>
                <c:pt idx="92">
                  <c:v>0.91446673706441495</c:v>
                </c:pt>
                <c:pt idx="93">
                  <c:v>0.9165786694825776</c:v>
                </c:pt>
                <c:pt idx="94">
                  <c:v>0.91869060190074026</c:v>
                </c:pt>
                <c:pt idx="95">
                  <c:v>0.92080253431890291</c:v>
                </c:pt>
                <c:pt idx="96">
                  <c:v>0.92291446673706556</c:v>
                </c:pt>
                <c:pt idx="97">
                  <c:v>0.92502639915522822</c:v>
                </c:pt>
                <c:pt idx="98">
                  <c:v>0.92713833157339087</c:v>
                </c:pt>
                <c:pt idx="99">
                  <c:v>0.92925026399155353</c:v>
                </c:pt>
                <c:pt idx="100">
                  <c:v>0.93136219640971618</c:v>
                </c:pt>
                <c:pt idx="101">
                  <c:v>0.93241816261879751</c:v>
                </c:pt>
                <c:pt idx="102">
                  <c:v>0.93347412882787884</c:v>
                </c:pt>
                <c:pt idx="103">
                  <c:v>0.93453009503696016</c:v>
                </c:pt>
                <c:pt idx="104">
                  <c:v>0.93558606124604149</c:v>
                </c:pt>
                <c:pt idx="105">
                  <c:v>0.93664202745512282</c:v>
                </c:pt>
                <c:pt idx="106">
                  <c:v>0.93769799366420414</c:v>
                </c:pt>
                <c:pt idx="107">
                  <c:v>0.93875395987328547</c:v>
                </c:pt>
                <c:pt idx="108">
                  <c:v>0.9398099260823668</c:v>
                </c:pt>
                <c:pt idx="109">
                  <c:v>0.94086589229144812</c:v>
                </c:pt>
                <c:pt idx="110">
                  <c:v>0.94192185850052945</c:v>
                </c:pt>
                <c:pt idx="111">
                  <c:v>0.94297782470961078</c:v>
                </c:pt>
                <c:pt idx="112">
                  <c:v>0.94403379091869211</c:v>
                </c:pt>
                <c:pt idx="113">
                  <c:v>0.94508975712777343</c:v>
                </c:pt>
                <c:pt idx="114">
                  <c:v>0.94614572333685476</c:v>
                </c:pt>
                <c:pt idx="115">
                  <c:v>0.94720168954593609</c:v>
                </c:pt>
                <c:pt idx="116">
                  <c:v>0.94825765575501741</c:v>
                </c:pt>
                <c:pt idx="117">
                  <c:v>0.94931362196409874</c:v>
                </c:pt>
                <c:pt idx="118">
                  <c:v>0.95036958817318007</c:v>
                </c:pt>
                <c:pt idx="119">
                  <c:v>0.9514255543822614</c:v>
                </c:pt>
                <c:pt idx="120">
                  <c:v>0.95248152059134272</c:v>
                </c:pt>
                <c:pt idx="121">
                  <c:v>0.95353748680042405</c:v>
                </c:pt>
                <c:pt idx="122">
                  <c:v>0.95459345300950538</c:v>
                </c:pt>
                <c:pt idx="123">
                  <c:v>0.9556494192185867</c:v>
                </c:pt>
                <c:pt idx="124">
                  <c:v>0.95670538542766803</c:v>
                </c:pt>
                <c:pt idx="125">
                  <c:v>0.95776135163674936</c:v>
                </c:pt>
                <c:pt idx="126">
                  <c:v>0.95881731784583069</c:v>
                </c:pt>
                <c:pt idx="127">
                  <c:v>0.95987328405491201</c:v>
                </c:pt>
                <c:pt idx="128">
                  <c:v>0.96092925026399334</c:v>
                </c:pt>
                <c:pt idx="129">
                  <c:v>0.96198521647307467</c:v>
                </c:pt>
                <c:pt idx="130">
                  <c:v>0.96304118268215599</c:v>
                </c:pt>
                <c:pt idx="131">
                  <c:v>0.96409714889123732</c:v>
                </c:pt>
                <c:pt idx="132">
                  <c:v>0.96515311510031865</c:v>
                </c:pt>
                <c:pt idx="133">
                  <c:v>0.96620908130939998</c:v>
                </c:pt>
                <c:pt idx="134">
                  <c:v>0.9672650475184813</c:v>
                </c:pt>
                <c:pt idx="135">
                  <c:v>0.96832101372756263</c:v>
                </c:pt>
                <c:pt idx="136">
                  <c:v>0.96937697993664396</c:v>
                </c:pt>
                <c:pt idx="137">
                  <c:v>0.97043294614572528</c:v>
                </c:pt>
                <c:pt idx="138">
                  <c:v>0.97148891235480661</c:v>
                </c:pt>
                <c:pt idx="139">
                  <c:v>0.97254487856388794</c:v>
                </c:pt>
                <c:pt idx="140">
                  <c:v>0.97360084477296926</c:v>
                </c:pt>
                <c:pt idx="141">
                  <c:v>0.97465681098205059</c:v>
                </c:pt>
                <c:pt idx="142">
                  <c:v>0.97571277719113192</c:v>
                </c:pt>
                <c:pt idx="143">
                  <c:v>0.97676874340021325</c:v>
                </c:pt>
                <c:pt idx="144">
                  <c:v>0.97782470960929457</c:v>
                </c:pt>
                <c:pt idx="145">
                  <c:v>0.9788806758183759</c:v>
                </c:pt>
                <c:pt idx="146">
                  <c:v>0.97993664202745723</c:v>
                </c:pt>
                <c:pt idx="147">
                  <c:v>0.98099260823653855</c:v>
                </c:pt>
                <c:pt idx="148">
                  <c:v>0.98204857444561988</c:v>
                </c:pt>
                <c:pt idx="149">
                  <c:v>0.98310454065470121</c:v>
                </c:pt>
                <c:pt idx="150">
                  <c:v>0.98416050686378254</c:v>
                </c:pt>
                <c:pt idx="151">
                  <c:v>0.98521647307286386</c:v>
                </c:pt>
                <c:pt idx="152">
                  <c:v>0.98627243928194519</c:v>
                </c:pt>
                <c:pt idx="153">
                  <c:v>0.98732840549102652</c:v>
                </c:pt>
                <c:pt idx="154">
                  <c:v>0.98838437170010784</c:v>
                </c:pt>
                <c:pt idx="155">
                  <c:v>0.98944033790918917</c:v>
                </c:pt>
                <c:pt idx="156">
                  <c:v>0.9904963041182705</c:v>
                </c:pt>
                <c:pt idx="157">
                  <c:v>0.99155227032735183</c:v>
                </c:pt>
                <c:pt idx="158">
                  <c:v>0.99260823653643315</c:v>
                </c:pt>
                <c:pt idx="159">
                  <c:v>0.99366420274551448</c:v>
                </c:pt>
                <c:pt idx="160">
                  <c:v>0.99472016895459581</c:v>
                </c:pt>
                <c:pt idx="161">
                  <c:v>0.99577613516367713</c:v>
                </c:pt>
                <c:pt idx="162">
                  <c:v>0.99683210137275846</c:v>
                </c:pt>
                <c:pt idx="163">
                  <c:v>0.99788806758183979</c:v>
                </c:pt>
                <c:pt idx="164">
                  <c:v>0.99894403379092112</c:v>
                </c:pt>
                <c:pt idx="165">
                  <c:v>1.0000000000000024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616128"/>
        <c:axId val="23626112"/>
      </c:lineChart>
      <c:catAx>
        <c:axId val="236161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AR"/>
          </a:p>
        </c:txPr>
        <c:crossAx val="23626112"/>
        <c:crosses val="autoZero"/>
        <c:auto val="1"/>
        <c:lblAlgn val="ctr"/>
        <c:lblOffset val="100"/>
        <c:noMultiLvlLbl val="0"/>
      </c:catAx>
      <c:valAx>
        <c:axId val="2362611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36161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77C1-D725-493C-8096-8C33F0EA2C4D}" type="datetimeFigureOut">
              <a:rPr lang="es-AR" smtClean="0"/>
              <a:t>14/02/2015</a:t>
            </a:fld>
            <a:endParaRPr lang="es-A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46BDF6-580F-4132-BD1A-62CD5D59ED36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77C1-D725-493C-8096-8C33F0EA2C4D}" type="datetimeFigureOut">
              <a:rPr lang="es-AR" smtClean="0"/>
              <a:t>14/02/2015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BDF6-580F-4132-BD1A-62CD5D59ED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77C1-D725-493C-8096-8C33F0EA2C4D}" type="datetimeFigureOut">
              <a:rPr lang="es-AR" smtClean="0"/>
              <a:t>14/02/2015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BDF6-580F-4132-BD1A-62CD5D59ED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77C1-D725-493C-8096-8C33F0EA2C4D}" type="datetimeFigureOut">
              <a:rPr lang="es-AR" smtClean="0"/>
              <a:t>14/02/2015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BDF6-580F-4132-BD1A-62CD5D59ED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77C1-D725-493C-8096-8C33F0EA2C4D}" type="datetimeFigureOut">
              <a:rPr lang="es-AR" smtClean="0"/>
              <a:t>14/02/2015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BDF6-580F-4132-BD1A-62CD5D59ED36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77C1-D725-493C-8096-8C33F0EA2C4D}" type="datetimeFigureOut">
              <a:rPr lang="es-AR" smtClean="0"/>
              <a:t>14/02/2015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BDF6-580F-4132-BD1A-62CD5D59ED36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77C1-D725-493C-8096-8C33F0EA2C4D}" type="datetimeFigureOut">
              <a:rPr lang="es-AR" smtClean="0"/>
              <a:t>14/02/2015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BDF6-580F-4132-BD1A-62CD5D59ED36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77C1-D725-493C-8096-8C33F0EA2C4D}" type="datetimeFigureOut">
              <a:rPr lang="es-AR" smtClean="0"/>
              <a:t>14/02/2015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BDF6-580F-4132-BD1A-62CD5D59ED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77C1-D725-493C-8096-8C33F0EA2C4D}" type="datetimeFigureOut">
              <a:rPr lang="es-AR" smtClean="0"/>
              <a:t>14/02/2015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BDF6-580F-4132-BD1A-62CD5D59ED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77C1-D725-493C-8096-8C33F0EA2C4D}" type="datetimeFigureOut">
              <a:rPr lang="es-AR" smtClean="0"/>
              <a:t>14/02/2015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BDF6-580F-4132-BD1A-62CD5D59ED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77C1-D725-493C-8096-8C33F0EA2C4D}" type="datetimeFigureOut">
              <a:rPr lang="es-AR" smtClean="0"/>
              <a:t>14/02/2015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6BDF6-580F-4132-BD1A-62CD5D59ED3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E8C77C1-D725-493C-8096-8C33F0EA2C4D}" type="datetimeFigureOut">
              <a:rPr lang="es-AR" smtClean="0"/>
              <a:t>14/02/2015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946BDF6-580F-4132-BD1A-62CD5D59ED36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EXPRESO FUEGUINO</a:t>
            </a:r>
            <a:endParaRPr lang="es-AR" dirty="0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  <p:pic>
        <p:nvPicPr>
          <p:cNvPr id="1029" name="Picture 5" descr="C:\Program Files\Microsoft Office\MEDIA\CAGCAT10\j0187423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564904"/>
            <a:ext cx="1762049" cy="182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609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ESTUDIO TÉCNICO</a:t>
            </a:r>
            <a:endParaRPr lang="es-AR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700809"/>
            <a:ext cx="5839272" cy="4392488"/>
          </a:xfrm>
        </p:spPr>
      </p:pic>
    </p:spTree>
    <p:extLst>
      <p:ext uri="{BB962C8B-B14F-4D97-AF65-F5344CB8AC3E}">
        <p14:creationId xmlns:p14="http://schemas.microsoft.com/office/powerpoint/2010/main" val="2262849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INMUEBLE</a:t>
            </a:r>
            <a:endParaRPr lang="es-AR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556792"/>
            <a:ext cx="4545285" cy="4976589"/>
          </a:xfrm>
        </p:spPr>
      </p:pic>
    </p:spTree>
    <p:extLst>
      <p:ext uri="{BB962C8B-B14F-4D97-AF65-F5344CB8AC3E}">
        <p14:creationId xmlns:p14="http://schemas.microsoft.com/office/powerpoint/2010/main" val="1387760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600" dirty="0" smtClean="0"/>
              <a:t>MATRIZ DE LOCALIZACIÓN</a:t>
            </a:r>
            <a:endParaRPr lang="es-AR" sz="46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678791"/>
              </p:ext>
            </p:extLst>
          </p:nvPr>
        </p:nvGraphicFramePr>
        <p:xfrm>
          <a:off x="457201" y="1988839"/>
          <a:ext cx="8229597" cy="37562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0503"/>
                <a:gridCol w="792088"/>
                <a:gridCol w="1080120"/>
                <a:gridCol w="721683"/>
                <a:gridCol w="359849"/>
                <a:gridCol w="1040434"/>
                <a:gridCol w="485014"/>
                <a:gridCol w="359849"/>
                <a:gridCol w="1095194"/>
                <a:gridCol w="485014"/>
                <a:gridCol w="359849"/>
              </a:tblGrid>
              <a:tr h="21278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dirty="0">
                          <a:effectLst/>
                        </a:rPr>
                        <a:t>ITEMS</a:t>
                      </a:r>
                      <a:endParaRPr lang="es-A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>
                          <a:effectLst/>
                        </a:rPr>
                        <a:t>EXPRESO FUEGUINO</a:t>
                      </a:r>
                      <a:endParaRPr lang="es-AR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>
                          <a:effectLst/>
                        </a:rPr>
                        <a:t>LA REJA</a:t>
                      </a:r>
                      <a:endParaRPr lang="es-AR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>
                          <a:effectLst/>
                        </a:rPr>
                        <a:t>CHINGOLO</a:t>
                      </a:r>
                      <a:endParaRPr lang="es-AR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ctr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50119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DETALLE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 dirty="0">
                          <a:effectLst/>
                        </a:rPr>
                        <a:t>IMPORTANCIA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 dirty="0">
                          <a:effectLst/>
                        </a:rPr>
                        <a:t>PONDERACIÓN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 dirty="0">
                          <a:effectLst/>
                        </a:rPr>
                        <a:t>PUNTAJE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 dirty="0">
                          <a:effectLst/>
                        </a:rPr>
                        <a:t>TOTAL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PONDERACIÓN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PUNTAJE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TOTAL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PONDERACIÓN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PUNTAJE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TOTAL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</a:tr>
              <a:tr h="193437"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DISPONIBILIDAD DE M2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10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Buena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8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80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Buena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8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80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Nula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2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20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</a:tr>
              <a:tr h="193437"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PRECIO POR M2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7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 15% del camión 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4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28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107,1991667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42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72,03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9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63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</a:tr>
              <a:tr h="350119"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 dirty="0">
                          <a:effectLst/>
                        </a:rPr>
                        <a:t>PRECIO POR CAMIÓN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10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 dirty="0">
                          <a:effectLst/>
                        </a:rPr>
                        <a:t> $ </a:t>
                      </a:r>
                      <a:r>
                        <a:rPr lang="es-AR" sz="900" u="none" strike="noStrike" dirty="0" smtClean="0">
                          <a:effectLst/>
                        </a:rPr>
                        <a:t>35.824 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2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20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 dirty="0">
                          <a:effectLst/>
                        </a:rPr>
                        <a:t> $ </a:t>
                      </a:r>
                      <a:r>
                        <a:rPr lang="es-AR" sz="900" u="none" strike="noStrike" dirty="0" smtClean="0">
                          <a:effectLst/>
                        </a:rPr>
                        <a:t>34.225 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 dirty="0">
                          <a:effectLst/>
                        </a:rPr>
                        <a:t> $ </a:t>
                      </a:r>
                      <a:r>
                        <a:rPr lang="es-AR" sz="900" u="none" strike="noStrike" dirty="0" smtClean="0">
                          <a:effectLst/>
                        </a:rPr>
                        <a:t>34.225 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</a:tr>
              <a:tr h="350119"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KNOW HOW DE LA OPERACIÓN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 dirty="0">
                          <a:effectLst/>
                        </a:rPr>
                        <a:t>Alto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8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48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Medio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36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Medio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36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</a:tr>
              <a:tr h="350119"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DISTANCIA A PROVEEDORES PPALES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 dirty="0">
                          <a:effectLst/>
                        </a:rPr>
                        <a:t>8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Promedio: 6 km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7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56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Promedio:  31,66 km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4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32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Promedio: 23,37 km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48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</a:tr>
              <a:tr h="193437"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DISTANCIA A USHUAIA (KM)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7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2896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8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56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2915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8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56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2886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8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56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</a:tr>
              <a:tr h="193437"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ACCESIBILIDAD A RUTAS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7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Buena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7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49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Buena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7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49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Buena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7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49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</a:tr>
              <a:tr h="193437"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SERVICIOS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Todos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10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Todos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10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Todos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10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</a:tr>
              <a:tr h="350119"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DISPONIBILIDAD DE CAMIONES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7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5 veces por semana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8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56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2 veces por semana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5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35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2 veces por semana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5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35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</a:tr>
              <a:tr h="350119"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HORARIO DE TRABAJO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9hs - lunes a viernes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36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9hs - lunes a viernes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36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24hs - lunes a viernes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8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48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</a:tr>
              <a:tr h="193437"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VENTAJAS IMPOSITIVAS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10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No paga IVA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10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100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No hay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No hay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0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</a:tr>
              <a:tr h="193437"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TOTAL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 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 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 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589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 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 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486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900" u="none" strike="noStrike">
                          <a:effectLst/>
                        </a:rPr>
                        <a:t> 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>
                          <a:effectLst/>
                        </a:rPr>
                        <a:t> 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900" u="none" strike="noStrike" dirty="0">
                          <a:effectLst/>
                        </a:rPr>
                        <a:t>475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93" marR="7793" marT="779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965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MATERIALES</a:t>
            </a:r>
            <a:endParaRPr lang="es-AR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PRODUCTIVOS</a:t>
            </a:r>
            <a:endParaRPr lang="es-AR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AR" dirty="0" smtClean="0"/>
              <a:t>NO PRODUCTIVOS</a:t>
            </a:r>
            <a:endParaRPr lang="es-AR" dirty="0"/>
          </a:p>
        </p:txBody>
      </p:sp>
      <p:pic>
        <p:nvPicPr>
          <p:cNvPr id="9" name="8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493" y="2212975"/>
            <a:ext cx="3913188" cy="3913188"/>
          </a:xfrm>
        </p:spPr>
      </p:pic>
      <p:pic>
        <p:nvPicPr>
          <p:cNvPr id="12" name="11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728" y="2212975"/>
            <a:ext cx="2208345" cy="3913188"/>
          </a:xfrm>
        </p:spPr>
      </p:pic>
    </p:spTree>
    <p:extLst>
      <p:ext uri="{BB962C8B-B14F-4D97-AF65-F5344CB8AC3E}">
        <p14:creationId xmlns:p14="http://schemas.microsoft.com/office/powerpoint/2010/main" val="1323533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MAQUINARIA</a:t>
            </a:r>
            <a:endParaRPr lang="es-AR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AUTOELEVADOR</a:t>
            </a:r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AR" dirty="0" smtClean="0"/>
              <a:t>ZORRA MANUAL</a:t>
            </a:r>
            <a:endParaRPr lang="es-AR" dirty="0"/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968" y="2780928"/>
            <a:ext cx="4129870" cy="2808312"/>
          </a:xfrm>
        </p:spPr>
      </p:pic>
      <p:pic>
        <p:nvPicPr>
          <p:cNvPr id="8" name="7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39" y="2708920"/>
            <a:ext cx="3464949" cy="2969957"/>
          </a:xfrm>
        </p:spPr>
      </p:pic>
    </p:spTree>
    <p:extLst>
      <p:ext uri="{BB962C8B-B14F-4D97-AF65-F5344CB8AC3E}">
        <p14:creationId xmlns:p14="http://schemas.microsoft.com/office/powerpoint/2010/main" val="980587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MANO DE OBRA</a:t>
            </a:r>
            <a:endParaRPr lang="es-AR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3106688" cy="609600"/>
          </a:xfrm>
        </p:spPr>
        <p:txBody>
          <a:bodyPr/>
          <a:lstStyle/>
          <a:p>
            <a:r>
              <a:rPr lang="es-AR" dirty="0" smtClean="0"/>
              <a:t>ADM DE DEPOSITO</a:t>
            </a:r>
            <a:endParaRPr lang="es-AR" dirty="0"/>
          </a:p>
        </p:txBody>
      </p:sp>
      <p:pic>
        <p:nvPicPr>
          <p:cNvPr id="10" name="9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276872"/>
            <a:ext cx="2314203" cy="2314203"/>
          </a:xfrm>
        </p:spPr>
      </p:pic>
      <p:sp>
        <p:nvSpPr>
          <p:cNvPr id="8" name="2 Marcador de texto"/>
          <p:cNvSpPr>
            <a:spLocks noGrp="1"/>
          </p:cNvSpPr>
          <p:nvPr>
            <p:ph type="body" idx="1"/>
          </p:nvPr>
        </p:nvSpPr>
        <p:spPr>
          <a:xfrm>
            <a:off x="5868144" y="1628800"/>
            <a:ext cx="3106688" cy="609600"/>
          </a:xfrm>
        </p:spPr>
        <p:txBody>
          <a:bodyPr/>
          <a:lstStyle/>
          <a:p>
            <a:r>
              <a:rPr lang="es-AR" dirty="0" smtClean="0"/>
              <a:t>CLARKISTA</a:t>
            </a:r>
            <a:endParaRPr lang="es-AR" dirty="0"/>
          </a:p>
        </p:txBody>
      </p:sp>
      <p:sp>
        <p:nvSpPr>
          <p:cNvPr id="9" name="2 Marcador de texto"/>
          <p:cNvSpPr>
            <a:spLocks noGrp="1"/>
          </p:cNvSpPr>
          <p:nvPr>
            <p:ph type="body" idx="1"/>
          </p:nvPr>
        </p:nvSpPr>
        <p:spPr>
          <a:xfrm>
            <a:off x="3419872" y="1628800"/>
            <a:ext cx="3106688" cy="609600"/>
          </a:xfrm>
        </p:spPr>
        <p:txBody>
          <a:bodyPr/>
          <a:lstStyle/>
          <a:p>
            <a:r>
              <a:rPr lang="es-AR" dirty="0" smtClean="0"/>
              <a:t>OP DE DEPOSITO</a:t>
            </a:r>
            <a:endParaRPr lang="es-AR" dirty="0"/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802030"/>
            <a:ext cx="1890737" cy="1293882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721847"/>
            <a:ext cx="2065944" cy="157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473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MARCO LEGAL</a:t>
            </a:r>
            <a:endParaRPr lang="es-AR" dirty="0"/>
          </a:p>
        </p:txBody>
      </p:sp>
      <p:pic>
        <p:nvPicPr>
          <p:cNvPr id="9" name="8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2072481"/>
            <a:ext cx="7112000" cy="3581400"/>
          </a:xfrm>
        </p:spPr>
      </p:pic>
      <p:sp>
        <p:nvSpPr>
          <p:cNvPr id="5" name="2 Marcador de texto"/>
          <p:cNvSpPr txBox="1">
            <a:spLocks/>
          </p:cNvSpPr>
          <p:nvPr/>
        </p:nvSpPr>
        <p:spPr>
          <a:xfrm>
            <a:off x="1043607" y="2060848"/>
            <a:ext cx="7056785" cy="864096"/>
          </a:xfrm>
          <a:prstGeom prst="rect">
            <a:avLst/>
          </a:prstGeom>
          <a:ln w="38100" cap="flat">
            <a:solidFill>
              <a:srgbClr val="002060"/>
            </a:solidFill>
            <a:prstDash val="dashDot"/>
            <a:miter lim="800000"/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AR" b="1" dirty="0" smtClean="0">
                <a:solidFill>
                  <a:srgbClr val="FF0000"/>
                </a:solidFill>
              </a:rPr>
              <a:t>Si se recibe en BSAS, la factura lleva IVA, y ese IVA es costo para NEWSAN</a:t>
            </a:r>
            <a:endParaRPr lang="es-A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582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RECOMENDACIONES</a:t>
            </a:r>
            <a:endParaRPr lang="es-AR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042296"/>
            <a:ext cx="5979360" cy="3978992"/>
          </a:xfrm>
        </p:spPr>
      </p:pic>
    </p:spTree>
    <p:extLst>
      <p:ext uri="{BB962C8B-B14F-4D97-AF65-F5344CB8AC3E}">
        <p14:creationId xmlns:p14="http://schemas.microsoft.com/office/powerpoint/2010/main" val="2389303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>
                <a:effectLst/>
              </a:rPr>
              <a:t>COORDINAR CON LOS PROVEEDORES UNA SEMANA DE ENTREGA</a:t>
            </a:r>
            <a:endParaRPr lang="es-AR" sz="3200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4400046"/>
              </p:ext>
            </p:extLst>
          </p:nvPr>
        </p:nvGraphicFramePr>
        <p:xfrm>
          <a:off x="539552" y="2276872"/>
          <a:ext cx="8229598" cy="11647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1984"/>
                <a:gridCol w="406503"/>
                <a:gridCol w="738341"/>
                <a:gridCol w="688565"/>
                <a:gridCol w="1119956"/>
                <a:gridCol w="389910"/>
                <a:gridCol w="323543"/>
                <a:gridCol w="431390"/>
                <a:gridCol w="290359"/>
                <a:gridCol w="306951"/>
                <a:gridCol w="466648"/>
                <a:gridCol w="466648"/>
                <a:gridCol w="447982"/>
                <a:gridCol w="466648"/>
                <a:gridCol w="447982"/>
                <a:gridCol w="456278"/>
                <a:gridCol w="389910"/>
              </a:tblGrid>
              <a:tr h="72008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 dirty="0">
                          <a:effectLst/>
                        </a:rPr>
                        <a:t>Un. </a:t>
                      </a:r>
                      <a:r>
                        <a:rPr lang="es-AR" sz="700" u="none" strike="noStrike" dirty="0" err="1">
                          <a:effectLst/>
                        </a:rPr>
                        <a:t>Op</a:t>
                      </a:r>
                      <a:r>
                        <a:rPr lang="es-AR" sz="700" u="none" strike="noStrike" dirty="0">
                          <a:effectLst/>
                        </a:rPr>
                        <a:t>.</a:t>
                      </a:r>
                      <a:endParaRPr lang="es-AR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Orden de compra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Proveedor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 dirty="0">
                          <a:effectLst/>
                        </a:rPr>
                        <a:t>Código material</a:t>
                      </a:r>
                      <a:endParaRPr lang="es-AR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Descripción Artículo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Cantidad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Remito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 dirty="0">
                          <a:effectLst/>
                        </a:rPr>
                        <a:t>Valor Declarado</a:t>
                      </a:r>
                      <a:endParaRPr lang="es-AR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Bultos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Pallets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Fecha de Necesidad en USH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Semana de necesidad en USH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Fecha de Necesidad en EF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Semana de Entrega en EF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Proveedor Informado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Fecha de Arribo a EF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Fecha de Arribo a USH</a:t>
                      </a:r>
                      <a:endParaRPr lang="es-AR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</a:tr>
              <a:tr h="444697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NEWSAN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110791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ELECTROPELBA SA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7-810-02589A-U0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Lámparas de señalización completos c/led plásticas IP66 220VCA, Azul 3SB3252-6AA50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20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79394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$ 24.907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5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 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25/02/2014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9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17-feb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8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SI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>
                          <a:effectLst/>
                        </a:rPr>
                        <a:t>17-feb</a:t>
                      </a:r>
                      <a:endParaRPr lang="es-AR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700" u="none" strike="noStrike" dirty="0">
                          <a:effectLst/>
                        </a:rPr>
                        <a:t>25-feb</a:t>
                      </a:r>
                      <a:endParaRPr lang="es-A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8" marR="6228" marT="6228" marB="0" anchor="ctr"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519088"/>
              </p:ext>
            </p:extLst>
          </p:nvPr>
        </p:nvGraphicFramePr>
        <p:xfrm>
          <a:off x="539552" y="4005064"/>
          <a:ext cx="8208912" cy="15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6995"/>
                <a:gridCol w="624637"/>
                <a:gridCol w="2184712"/>
                <a:gridCol w="5112568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N°</a:t>
                      </a:r>
                      <a:endParaRPr lang="es-A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COLOR</a:t>
                      </a:r>
                      <a:endParaRPr lang="es-A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RESPONSABLE</a:t>
                      </a:r>
                      <a:endParaRPr lang="es-A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TAREA</a:t>
                      </a:r>
                      <a:endParaRPr lang="es-A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1°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 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ACTIVADOR DE COMPRA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Conocer los materiales que los proveedores van a enviar a EF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71500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2°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 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ACTIVADOR LOGISTICO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Analizar fechas de necesidades y características del material para coordinar en qué semana deberá abastecer teniendo en cuenta que las semanas de despacho son las semanas PARES (2, 4, 6…2k)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3°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 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ACTIVADOR DE COMPRA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Dar aviso al Proveedor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4°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 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ACTIVADOR DE COMPRA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Recibir feedback del Proveedor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5°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 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ACTIVADOR DE COMPRA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Recibir feedback de Planta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6258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600" b="1" dirty="0" smtClean="0">
                <a:effectLst/>
              </a:rPr>
              <a:t>QUE EF PASE POR OTROS PROVEEDORES PARA TERMINAR DE CONSOLIDAR EL CAMIÓN</a:t>
            </a:r>
            <a:endParaRPr lang="es-AR" sz="26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02706"/>
            <a:ext cx="6336704" cy="4216788"/>
          </a:xfrm>
        </p:spPr>
      </p:pic>
    </p:spTree>
    <p:extLst>
      <p:ext uri="{BB962C8B-B14F-4D97-AF65-F5344CB8AC3E}">
        <p14:creationId xmlns:p14="http://schemas.microsoft.com/office/powerpoint/2010/main" val="218829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ANALISIS</a:t>
            </a:r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364" y="1772816"/>
            <a:ext cx="5866980" cy="3999324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843808" y="593998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PERDÍODO DE ANÁLISIS: 6 MESES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2713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400" dirty="0" smtClean="0"/>
              <a:t>OTRAS RECOMENDACIONES</a:t>
            </a:r>
            <a:endParaRPr lang="es-AR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/>
            <a:r>
              <a:rPr lang="es-AR" dirty="0"/>
              <a:t>Crear una nueva licitación para renegociar precios, buscar nuevos ofertantes y rever la modalidad de precio según ocupación del camión en lugar de por metro cúbico.</a:t>
            </a:r>
          </a:p>
          <a:p>
            <a:pPr lvl="0" algn="just"/>
            <a:r>
              <a:rPr lang="es-AR" dirty="0"/>
              <a:t>Analizar profundamente cada camión antes de que salga rumbo a Ushuaia y describir los motivos por los cuales no se carga al 100% en caso de que esto ocurra.</a:t>
            </a:r>
          </a:p>
          <a:p>
            <a:pPr lvl="0" algn="just"/>
            <a:r>
              <a:rPr lang="es-AR" dirty="0"/>
              <a:t>Revisar carga porcentual de hojas de ruta para analizar que no se hayan cometido errores a la hora de ver la ocupación volumétrica del camión.</a:t>
            </a:r>
          </a:p>
          <a:p>
            <a:pPr lvl="0" algn="just"/>
            <a:r>
              <a:rPr lang="es-AR" dirty="0"/>
              <a:t>Coordinar entregas de modo que haya un correcto balance entre materiales pesados y livianos con el fin de aumentar el porcentaje de ocupación de los camiones</a:t>
            </a:r>
          </a:p>
          <a:p>
            <a:pPr lvl="0" algn="just"/>
            <a:r>
              <a:rPr lang="es-AR" dirty="0"/>
              <a:t>Capacitación y feedback permanente al personal involucr</a:t>
            </a:r>
            <a:r>
              <a:rPr lang="es-ES" dirty="0"/>
              <a:t>ado en la tarea para aumentar la eficiencia del control</a:t>
            </a:r>
            <a:r>
              <a:rPr lang="es-ES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48629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79512"/>
          </a:xfrm>
        </p:spPr>
        <p:txBody>
          <a:bodyPr/>
          <a:lstStyle/>
          <a:p>
            <a:r>
              <a:rPr lang="es-AR" sz="4800" dirty="0" smtClean="0"/>
              <a:t>CAMIONES INGRESADOS</a:t>
            </a:r>
            <a:endParaRPr lang="es-AR" sz="4800" dirty="0"/>
          </a:p>
        </p:txBody>
      </p:sp>
      <p:graphicFrame>
        <p:nvGraphicFramePr>
          <p:cNvPr id="10" name="9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882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PRODUCTIVO</a:t>
            </a:r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AR" dirty="0" smtClean="0"/>
              <a:t>NO PRODUCTIVO</a:t>
            </a:r>
            <a:endParaRPr lang="es-AR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6512776"/>
              </p:ext>
            </p:extLst>
          </p:nvPr>
        </p:nvGraphicFramePr>
        <p:xfrm>
          <a:off x="457200" y="2212975"/>
          <a:ext cx="4041775" cy="3913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7 Marcador de contenido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397293668"/>
              </p:ext>
            </p:extLst>
          </p:nvPr>
        </p:nvGraphicFramePr>
        <p:xfrm>
          <a:off x="4644008" y="2420888"/>
          <a:ext cx="4041775" cy="3232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3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79512"/>
          </a:xfrm>
        </p:spPr>
        <p:txBody>
          <a:bodyPr/>
          <a:lstStyle/>
          <a:p>
            <a:r>
              <a:rPr lang="es-AR" sz="4800" dirty="0" smtClean="0"/>
              <a:t>CAMIONES INGRESADOS</a:t>
            </a:r>
            <a:endParaRPr lang="es-AR" sz="4800" dirty="0"/>
          </a:p>
        </p:txBody>
      </p:sp>
    </p:spTree>
    <p:extLst>
      <p:ext uri="{BB962C8B-B14F-4D97-AF65-F5344CB8AC3E}">
        <p14:creationId xmlns:p14="http://schemas.microsoft.com/office/powerpoint/2010/main" val="388740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TARIFARIO</a:t>
            </a:r>
            <a:endParaRPr lang="es-AR" dirty="0"/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12170"/>
              </p:ext>
            </p:extLst>
          </p:nvPr>
        </p:nvGraphicFramePr>
        <p:xfrm>
          <a:off x="1475655" y="2132856"/>
          <a:ext cx="6264697" cy="3312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5496"/>
                <a:gridCol w="1476849"/>
                <a:gridCol w="2072352"/>
              </a:tblGrid>
              <a:tr h="785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FURGÓN</a:t>
                      </a:r>
                      <a:endParaRPr lang="es-AR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PRECIO</a:t>
                      </a:r>
                      <a:endParaRPr lang="es-AR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PRECIO FINAL</a:t>
                      </a:r>
                      <a:endParaRPr lang="es-AR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631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1/4 EQUIPO</a:t>
                      </a:r>
                      <a:endParaRPr lang="es-AR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$ 8.956,00</a:t>
                      </a:r>
                      <a:endParaRPr lang="es-AR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 $       10.299 </a:t>
                      </a:r>
                      <a:endParaRPr lang="es-AR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631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1/2 EQUIPO</a:t>
                      </a:r>
                      <a:endParaRPr lang="es-AR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$ 17.912,00</a:t>
                      </a:r>
                      <a:endParaRPr lang="es-AR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 $       20.599 </a:t>
                      </a:r>
                      <a:endParaRPr lang="es-AR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631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3/4 EQUIPO</a:t>
                      </a:r>
                      <a:endParaRPr lang="es-AR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$ 26.868,00</a:t>
                      </a:r>
                      <a:endParaRPr lang="es-AR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 $       30.898 </a:t>
                      </a:r>
                      <a:endParaRPr lang="es-AR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631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EQUIPO COMPLETO</a:t>
                      </a:r>
                      <a:endParaRPr lang="es-AR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$ 35.824,00</a:t>
                      </a:r>
                      <a:endParaRPr lang="es-AR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 $       41.198 </a:t>
                      </a:r>
                      <a:endParaRPr lang="es-AR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902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400" dirty="0" smtClean="0"/>
              <a:t>ANALISIS DE FACTURACION</a:t>
            </a:r>
            <a:endParaRPr lang="es-AR" sz="44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2648147"/>
              </p:ext>
            </p:extLst>
          </p:nvPr>
        </p:nvGraphicFramePr>
        <p:xfrm>
          <a:off x="467545" y="2276872"/>
          <a:ext cx="7992885" cy="2757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2836"/>
                <a:gridCol w="1049412"/>
                <a:gridCol w="1728192"/>
                <a:gridCol w="1608530"/>
                <a:gridCol w="1211977"/>
                <a:gridCol w="1211938"/>
              </a:tblGrid>
              <a:tr h="1224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AR" sz="16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Q</a:t>
                      </a:r>
                      <a:r>
                        <a:rPr lang="es-AR" sz="16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CAMIONES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% VOLUMÉTRICO OCUPADO DEL CAMIÓN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FACTURADO REAL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FACTURADO TEORICO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DIFERENCIA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983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AVERAGE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31%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 $ </a:t>
                      </a:r>
                      <a:r>
                        <a:rPr lang="es-AR" sz="1600" dirty="0" smtClean="0">
                          <a:effectLst/>
                        </a:rPr>
                        <a:t>28.606 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 </a:t>
                      </a:r>
                      <a:r>
                        <a:rPr lang="es-AR" sz="1600" dirty="0" smtClean="0">
                          <a:effectLst/>
                        </a:rPr>
                        <a:t>$</a:t>
                      </a:r>
                      <a:r>
                        <a:rPr lang="es-AR" sz="1600" baseline="0" dirty="0" smtClean="0">
                          <a:effectLst/>
                        </a:rPr>
                        <a:t> </a:t>
                      </a:r>
                      <a:r>
                        <a:rPr lang="es-AR" sz="1600" dirty="0" smtClean="0">
                          <a:effectLst/>
                        </a:rPr>
                        <a:t>8.868 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 $ </a:t>
                      </a:r>
                      <a:r>
                        <a:rPr lang="es-AR" sz="1600" dirty="0" smtClean="0">
                          <a:effectLst/>
                        </a:rPr>
                        <a:t>19.738 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550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TOTAL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53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 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 $ </a:t>
                      </a:r>
                      <a:r>
                        <a:rPr lang="es-AR" sz="1600" dirty="0" smtClean="0">
                          <a:effectLst/>
                        </a:rPr>
                        <a:t>1.516.094 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 $ </a:t>
                      </a:r>
                      <a:r>
                        <a:rPr lang="es-AR" sz="1600" dirty="0" smtClean="0">
                          <a:effectLst/>
                        </a:rPr>
                        <a:t>469.989 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 $ </a:t>
                      </a:r>
                      <a:r>
                        <a:rPr lang="es-AR" sz="1600" dirty="0" smtClean="0">
                          <a:effectLst/>
                        </a:rPr>
                        <a:t>1.046.114 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5" name="4 Elipse"/>
          <p:cNvSpPr/>
          <p:nvPr/>
        </p:nvSpPr>
        <p:spPr>
          <a:xfrm>
            <a:off x="7236296" y="4509120"/>
            <a:ext cx="1224136" cy="5040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7" name="6 Conector recto de flecha"/>
          <p:cNvCxnSpPr/>
          <p:nvPr/>
        </p:nvCxnSpPr>
        <p:spPr>
          <a:xfrm flipV="1">
            <a:off x="6012160" y="5013176"/>
            <a:ext cx="1440160" cy="64807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3707904" y="5445224"/>
            <a:ext cx="2304256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FOCO DE TRABAJO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9249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PROVEEDORES</a:t>
            </a: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8980453"/>
              </p:ext>
            </p:extLst>
          </p:nvPr>
        </p:nvGraphicFramePr>
        <p:xfrm>
          <a:off x="683568" y="1988840"/>
          <a:ext cx="7992888" cy="33123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4393"/>
                <a:gridCol w="1550103"/>
                <a:gridCol w="1584176"/>
                <a:gridCol w="1944216"/>
              </a:tblGrid>
              <a:tr h="2024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500" dirty="0">
                          <a:effectLst/>
                        </a:rPr>
                        <a:t>PROVEEDOR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Q DE INGRESOS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INGRESOS PRODUCTIVOS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500" dirty="0">
                          <a:effectLst/>
                        </a:rPr>
                        <a:t>INGRESOS NO PRODUCTIVOS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1288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500" dirty="0">
                          <a:effectLst/>
                        </a:rPr>
                        <a:t>TOTAL DE PROVEEDORES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166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61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500" dirty="0">
                          <a:effectLst/>
                        </a:rPr>
                        <a:t>113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2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s-AR" dirty="0" smtClean="0"/>
              <a:t>PROVEEODRES</a:t>
            </a:r>
            <a:endParaRPr lang="es-AR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0422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060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400" dirty="0" smtClean="0"/>
              <a:t>DISTANCIA (KM) A PROVEEDORES PRINCIPALES</a:t>
            </a:r>
            <a:endParaRPr lang="es-AR" sz="44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956752" y="2120868"/>
          <a:ext cx="5230495" cy="34846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0180"/>
                <a:gridCol w="810260"/>
                <a:gridCol w="809625"/>
                <a:gridCol w="900430"/>
              </a:tblGrid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PROVEEDOR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A EF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A MCH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A LRJ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ACHERNAR SA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1,9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38,8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13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RINALDI ROSANA MARIA NUNCIA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21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20,3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32,3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BRANA HERMANOS S.A.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19,5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49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9,8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SEGUFER SA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0,4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39,9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12,5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ARTPRESS SA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19,5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53,1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7,4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COARSE SRL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23,3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29,8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29,8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FERRETERIA INDUSTRIAL JM S.R.L.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13,4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25,2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22,7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EUROPACKAGING S.R.L.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32,5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14,4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38,7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ELECTRICIDAD SAN MARTIN SA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21,5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33,3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23,6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INTAR TORNILLOS SA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6,4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44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7,5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NEWSAN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22,1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21,3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34,8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COLLOCA SAICA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21,8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19,8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37,9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ELECTRICIDAD SERRANO S.A.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29,2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27,8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35,9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MARONI C SA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20,6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22,3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30,9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EMBALPACK S.A.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12,1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30,9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21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GRAFICA VALMAR S.A.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5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36,6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16,1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PROMEDIO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16,89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31,66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23,37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8640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80</TotalTime>
  <Words>814</Words>
  <Application>Microsoft Office PowerPoint</Application>
  <PresentationFormat>Presentación en pantalla (4:3)</PresentationFormat>
  <Paragraphs>357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Ejecutivo</vt:lpstr>
      <vt:lpstr>EXPRESO FUEGUINO</vt:lpstr>
      <vt:lpstr>ANALISIS</vt:lpstr>
      <vt:lpstr>CAMIONES INGRESADOS</vt:lpstr>
      <vt:lpstr>CAMIONES INGRESADOS</vt:lpstr>
      <vt:lpstr>TARIFARIO</vt:lpstr>
      <vt:lpstr>ANALISIS DE FACTURACION</vt:lpstr>
      <vt:lpstr>PROVEEDORES</vt:lpstr>
      <vt:lpstr>PROVEEODRES</vt:lpstr>
      <vt:lpstr>DISTANCIA (KM) A PROVEEDORES PRINCIPALES</vt:lpstr>
      <vt:lpstr>ESTUDIO TÉCNICO</vt:lpstr>
      <vt:lpstr>INMUEBLE</vt:lpstr>
      <vt:lpstr>MATRIZ DE LOCALIZACIÓN</vt:lpstr>
      <vt:lpstr>MATERIALES</vt:lpstr>
      <vt:lpstr>MAQUINARIA</vt:lpstr>
      <vt:lpstr>MANO DE OBRA</vt:lpstr>
      <vt:lpstr>MARCO LEGAL</vt:lpstr>
      <vt:lpstr>RECOMENDACIONES</vt:lpstr>
      <vt:lpstr>COORDINAR CON LOS PROVEEDORES UNA SEMANA DE ENTREGA</vt:lpstr>
      <vt:lpstr>QUE EF PASE POR OTROS PROVEEDORES PARA TERMINAR DE CONSOLIDAR EL CAMIÓN</vt:lpstr>
      <vt:lpstr>OTRAS RECOMENDACIONES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EXPRESO FUEGUINO</dc:title>
  <dc:creator>Ivan Strygacz</dc:creator>
  <cp:lastModifiedBy>Ivan Strygacz</cp:lastModifiedBy>
  <cp:revision>9</cp:revision>
  <dcterms:created xsi:type="dcterms:W3CDTF">2014-01-31T12:41:07Z</dcterms:created>
  <dcterms:modified xsi:type="dcterms:W3CDTF">2015-02-14T14:21:47Z</dcterms:modified>
</cp:coreProperties>
</file>